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358" r:id="rId9"/>
    <p:sldId id="356" r:id="rId10"/>
    <p:sldId id="357" r:id="rId11"/>
    <p:sldId id="359" r:id="rId12"/>
    <p:sldId id="329" r:id="rId13"/>
    <p:sldId id="332" r:id="rId14"/>
    <p:sldId id="330" r:id="rId15"/>
    <p:sldId id="331" r:id="rId16"/>
    <p:sldId id="267" r:id="rId17"/>
    <p:sldId id="268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7" r:id="rId32"/>
    <p:sldId id="346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4660"/>
  </p:normalViewPr>
  <p:slideViewPr>
    <p:cSldViewPr snapToObjects="1">
      <p:cViewPr varScale="1">
        <p:scale>
          <a:sx n="80" d="100"/>
          <a:sy n="80" d="100"/>
        </p:scale>
        <p:origin x="-1531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60" y="6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2771A7-1D99-46DD-81B8-F625E1C3DD14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1A70636-7B97-46A6-8FDE-68A57744CDB6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多工</a:t>
          </a:r>
          <a:endParaRPr lang="en-US" altLang="zh-TW" sz="2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multiplexing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9D10AE-1CFD-4CC9-9BDB-2D3D3B0C4E7B}" type="parTrans" cxnId="{750B27B4-CDDC-4290-B69C-6EA14DE9747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A7D5D8-5691-460D-B551-0BBC3F3B75EE}" type="sibTrans" cxnId="{750B27B4-CDDC-4290-B69C-6EA14DE9747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E08A36-0BE6-4791-B8B4-781D3A03E5EE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流量控制</a:t>
          </a:r>
          <a:endParaRPr lang="en-US" altLang="zh-TW" sz="2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flow control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E93802D-EE26-425F-9E9E-92A8C94C153B}" type="parTrans" cxnId="{61943E09-9226-4D11-9B9D-D8A432166D3D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E245D2-749D-49A3-8697-E2CBB677DA3E}" type="sibTrans" cxnId="{61943E09-9226-4D11-9B9D-D8A432166D3D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62EDA6-9EAB-4FD4-80D2-C29AA832A68F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壅塞控制（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congestion control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E0113-FC8A-4E20-A56F-005895769429}" type="parTrans" cxnId="{3C324789-005A-4148-80EE-256EF34E6469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BDB1E3-CC6C-43E3-BE0D-86E90A778A85}" type="sibTrans" cxnId="{3C324789-005A-4148-80EE-256EF34E6469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27493B-FCA5-4B27-9A0E-427F3D3BEEDB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連接導向（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connection-oriented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43B035-5CFB-4E36-86AF-09A3F5B47830}" type="parTrans" cxnId="{1A6E9522-5562-406F-83C6-5D282A2FCAB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A8DB87-94B7-4A97-B705-EFD8694AF89F}" type="sibTrans" cxnId="{1A6E9522-5562-406F-83C6-5D282A2FCAB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63384B-FDD2-4BAA-95A7-D4EC85FCA0F8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無連接導向（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connectionless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）連線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5F8332-2C9B-4533-B67C-F60AF0E40AB1}" type="parTrans" cxnId="{8EAA4A73-DB53-4A9A-9747-2B7F3CFDB41B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63BF7-4F69-4775-ABC0-6674A8B99E9C}" type="sibTrans" cxnId="{8EAA4A73-DB53-4A9A-9747-2B7F3CFDB41B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8A779F2-562B-4BB5-A884-E086919458A6}">
      <dgm:prSet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可靠（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reliable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）傳輸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C439DD-9A2C-4D6E-BD00-CEFA2A282526}" type="parTrans" cxnId="{5704E588-5420-4BD7-81D5-B3A28AC8B3D7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69ADF28-99D0-4132-B1AF-3DD290DD8D4A}" type="sibTrans" cxnId="{5704E588-5420-4BD7-81D5-B3A28AC8B3D7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49F124-F8F1-41DD-AABF-866FEA553B77}" type="pres">
      <dgm:prSet presAssocID="{ED2771A7-1D99-46DD-81B8-F625E1C3DD1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948C642-4B8A-4380-8407-7526F32531E3}" type="pres">
      <dgm:prSet presAssocID="{51A70636-7B97-46A6-8FDE-68A57744CDB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F73B76-1FD5-4EF2-8496-2BAFFEA77C2E}" type="pres">
      <dgm:prSet presAssocID="{FFA7D5D8-5691-460D-B551-0BBC3F3B75EE}" presName="sibTrans" presStyleCnt="0"/>
      <dgm:spPr/>
    </dgm:pt>
    <dgm:pt modelId="{9ADB5A0F-08AB-4569-B407-56CCC2B830E4}" type="pres">
      <dgm:prSet presAssocID="{2FE08A36-0BE6-4791-B8B4-781D3A03E5E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793C29-3E46-4B31-BB9A-C0CD0643C8D7}" type="pres">
      <dgm:prSet presAssocID="{3DE245D2-749D-49A3-8697-E2CBB677DA3E}" presName="sibTrans" presStyleCnt="0"/>
      <dgm:spPr/>
    </dgm:pt>
    <dgm:pt modelId="{7FD8BDEF-AFBC-4123-B1DF-0BE4FB3D5DCD}" type="pres">
      <dgm:prSet presAssocID="{F662EDA6-9EAB-4FD4-80D2-C29AA832A68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238071-5810-499A-BC1B-66E7FB9C27EF}" type="pres">
      <dgm:prSet presAssocID="{27BDB1E3-CC6C-43E3-BE0D-86E90A778A85}" presName="sibTrans" presStyleCnt="0"/>
      <dgm:spPr/>
    </dgm:pt>
    <dgm:pt modelId="{E13A0590-2947-42EE-9386-D42DA6ABCBDF}" type="pres">
      <dgm:prSet presAssocID="{7027493B-FCA5-4B27-9A0E-427F3D3BEED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47217B-D204-453F-B8F0-20663CE53256}" type="pres">
      <dgm:prSet presAssocID="{FCA8DB87-94B7-4A97-B705-EFD8694AF89F}" presName="sibTrans" presStyleCnt="0"/>
      <dgm:spPr/>
    </dgm:pt>
    <dgm:pt modelId="{BDF32113-E7F9-427F-9F17-DA0B18B567E9}" type="pres">
      <dgm:prSet presAssocID="{F663384B-FDD2-4BAA-95A7-D4EC85FCA0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AAF9E2-E797-4FAB-9857-F84B649457CA}" type="pres">
      <dgm:prSet presAssocID="{4C563BF7-4F69-4775-ABC0-6674A8B99E9C}" presName="sibTrans" presStyleCnt="0"/>
      <dgm:spPr/>
    </dgm:pt>
    <dgm:pt modelId="{D5208BF1-A8E7-4370-8311-BB34E64A6826}" type="pres">
      <dgm:prSet presAssocID="{F8A779F2-562B-4BB5-A884-E086919458A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216ADE7-7F34-48D9-957B-77E9AC25E3A4}" type="presOf" srcId="{F662EDA6-9EAB-4FD4-80D2-C29AA832A68F}" destId="{7FD8BDEF-AFBC-4123-B1DF-0BE4FB3D5DCD}" srcOrd="0" destOrd="0" presId="urn:microsoft.com/office/officeart/2005/8/layout/default"/>
    <dgm:cxn modelId="{61943E09-9226-4D11-9B9D-D8A432166D3D}" srcId="{ED2771A7-1D99-46DD-81B8-F625E1C3DD14}" destId="{2FE08A36-0BE6-4791-B8B4-781D3A03E5EE}" srcOrd="1" destOrd="0" parTransId="{9E93802D-EE26-425F-9E9E-92A8C94C153B}" sibTransId="{3DE245D2-749D-49A3-8697-E2CBB677DA3E}"/>
    <dgm:cxn modelId="{255E67AD-114B-4A0F-85C1-A6EA27102549}" type="presOf" srcId="{51A70636-7B97-46A6-8FDE-68A57744CDB6}" destId="{C948C642-4B8A-4380-8407-7526F32531E3}" srcOrd="0" destOrd="0" presId="urn:microsoft.com/office/officeart/2005/8/layout/default"/>
    <dgm:cxn modelId="{1A6E9522-5562-406F-83C6-5D282A2FCABA}" srcId="{ED2771A7-1D99-46DD-81B8-F625E1C3DD14}" destId="{7027493B-FCA5-4B27-9A0E-427F3D3BEEDB}" srcOrd="3" destOrd="0" parTransId="{2F43B035-5CFB-4E36-86AF-09A3F5B47830}" sibTransId="{FCA8DB87-94B7-4A97-B705-EFD8694AF89F}"/>
    <dgm:cxn modelId="{29A62DF3-886F-4826-AFC6-7C30334B71B9}" type="presOf" srcId="{2FE08A36-0BE6-4791-B8B4-781D3A03E5EE}" destId="{9ADB5A0F-08AB-4569-B407-56CCC2B830E4}" srcOrd="0" destOrd="0" presId="urn:microsoft.com/office/officeart/2005/8/layout/default"/>
    <dgm:cxn modelId="{3C324789-005A-4148-80EE-256EF34E6469}" srcId="{ED2771A7-1D99-46DD-81B8-F625E1C3DD14}" destId="{F662EDA6-9EAB-4FD4-80D2-C29AA832A68F}" srcOrd="2" destOrd="0" parTransId="{5D3E0113-FC8A-4E20-A56F-005895769429}" sibTransId="{27BDB1E3-CC6C-43E3-BE0D-86E90A778A85}"/>
    <dgm:cxn modelId="{78D08FAF-0A40-419D-8FA2-136AD984D078}" type="presOf" srcId="{F663384B-FDD2-4BAA-95A7-D4EC85FCA0F8}" destId="{BDF32113-E7F9-427F-9F17-DA0B18B567E9}" srcOrd="0" destOrd="0" presId="urn:microsoft.com/office/officeart/2005/8/layout/default"/>
    <dgm:cxn modelId="{C35C9CEB-7850-442C-8527-09984F521CDD}" type="presOf" srcId="{F8A779F2-562B-4BB5-A884-E086919458A6}" destId="{D5208BF1-A8E7-4370-8311-BB34E64A6826}" srcOrd="0" destOrd="0" presId="urn:microsoft.com/office/officeart/2005/8/layout/default"/>
    <dgm:cxn modelId="{1A2C548D-2370-423E-BEDB-2E64D165900E}" type="presOf" srcId="{ED2771A7-1D99-46DD-81B8-F625E1C3DD14}" destId="{5549F124-F8F1-41DD-AABF-866FEA553B77}" srcOrd="0" destOrd="0" presId="urn:microsoft.com/office/officeart/2005/8/layout/default"/>
    <dgm:cxn modelId="{8EAA4A73-DB53-4A9A-9747-2B7F3CFDB41B}" srcId="{ED2771A7-1D99-46DD-81B8-F625E1C3DD14}" destId="{F663384B-FDD2-4BAA-95A7-D4EC85FCA0F8}" srcOrd="4" destOrd="0" parTransId="{CA5F8332-2C9B-4533-B67C-F60AF0E40AB1}" sibTransId="{4C563BF7-4F69-4775-ABC0-6674A8B99E9C}"/>
    <dgm:cxn modelId="{750B27B4-CDDC-4290-B69C-6EA14DE9747A}" srcId="{ED2771A7-1D99-46DD-81B8-F625E1C3DD14}" destId="{51A70636-7B97-46A6-8FDE-68A57744CDB6}" srcOrd="0" destOrd="0" parTransId="{EC9D10AE-1CFD-4CC9-9BDB-2D3D3B0C4E7B}" sibTransId="{FFA7D5D8-5691-460D-B551-0BBC3F3B75EE}"/>
    <dgm:cxn modelId="{5704E588-5420-4BD7-81D5-B3A28AC8B3D7}" srcId="{ED2771A7-1D99-46DD-81B8-F625E1C3DD14}" destId="{F8A779F2-562B-4BB5-A884-E086919458A6}" srcOrd="5" destOrd="0" parTransId="{7AC439DD-9A2C-4D6E-BD00-CEFA2A282526}" sibTransId="{569ADF28-99D0-4132-B1AF-3DD290DD8D4A}"/>
    <dgm:cxn modelId="{6EEE2BDF-FE7A-4182-8CBE-1719932B5C7A}" type="presOf" srcId="{7027493B-FCA5-4B27-9A0E-427F3D3BEEDB}" destId="{E13A0590-2947-42EE-9386-D42DA6ABCBDF}" srcOrd="0" destOrd="0" presId="urn:microsoft.com/office/officeart/2005/8/layout/default"/>
    <dgm:cxn modelId="{1DE86CA2-40FC-45C5-A4DB-BBECE8581059}" type="presParOf" srcId="{5549F124-F8F1-41DD-AABF-866FEA553B77}" destId="{C948C642-4B8A-4380-8407-7526F32531E3}" srcOrd="0" destOrd="0" presId="urn:microsoft.com/office/officeart/2005/8/layout/default"/>
    <dgm:cxn modelId="{40045FA1-FFA0-44BD-BF2B-45CB90F00882}" type="presParOf" srcId="{5549F124-F8F1-41DD-AABF-866FEA553B77}" destId="{3BF73B76-1FD5-4EF2-8496-2BAFFEA77C2E}" srcOrd="1" destOrd="0" presId="urn:microsoft.com/office/officeart/2005/8/layout/default"/>
    <dgm:cxn modelId="{26FC7BAC-91A0-4F05-A9E2-26B35195347C}" type="presParOf" srcId="{5549F124-F8F1-41DD-AABF-866FEA553B77}" destId="{9ADB5A0F-08AB-4569-B407-56CCC2B830E4}" srcOrd="2" destOrd="0" presId="urn:microsoft.com/office/officeart/2005/8/layout/default"/>
    <dgm:cxn modelId="{C030C4F0-ECB2-423B-988B-3D77C95340C5}" type="presParOf" srcId="{5549F124-F8F1-41DD-AABF-866FEA553B77}" destId="{DE793C29-3E46-4B31-BB9A-C0CD0643C8D7}" srcOrd="3" destOrd="0" presId="urn:microsoft.com/office/officeart/2005/8/layout/default"/>
    <dgm:cxn modelId="{55FDFFC8-2220-4231-821F-8BC041256137}" type="presParOf" srcId="{5549F124-F8F1-41DD-AABF-866FEA553B77}" destId="{7FD8BDEF-AFBC-4123-B1DF-0BE4FB3D5DCD}" srcOrd="4" destOrd="0" presId="urn:microsoft.com/office/officeart/2005/8/layout/default"/>
    <dgm:cxn modelId="{78D926AE-A9B5-4559-8FBB-547A3914C4BD}" type="presParOf" srcId="{5549F124-F8F1-41DD-AABF-866FEA553B77}" destId="{EC238071-5810-499A-BC1B-66E7FB9C27EF}" srcOrd="5" destOrd="0" presId="urn:microsoft.com/office/officeart/2005/8/layout/default"/>
    <dgm:cxn modelId="{C427BE23-AE95-4033-885E-35112ABA0140}" type="presParOf" srcId="{5549F124-F8F1-41DD-AABF-866FEA553B77}" destId="{E13A0590-2947-42EE-9386-D42DA6ABCBDF}" srcOrd="6" destOrd="0" presId="urn:microsoft.com/office/officeart/2005/8/layout/default"/>
    <dgm:cxn modelId="{D3341F7C-429B-44B4-AEF6-5C6E8592D408}" type="presParOf" srcId="{5549F124-F8F1-41DD-AABF-866FEA553B77}" destId="{3447217B-D204-453F-B8F0-20663CE53256}" srcOrd="7" destOrd="0" presId="urn:microsoft.com/office/officeart/2005/8/layout/default"/>
    <dgm:cxn modelId="{45614509-762D-40DA-B5F7-C8BBF6FE0D3B}" type="presParOf" srcId="{5549F124-F8F1-41DD-AABF-866FEA553B77}" destId="{BDF32113-E7F9-427F-9F17-DA0B18B567E9}" srcOrd="8" destOrd="0" presId="urn:microsoft.com/office/officeart/2005/8/layout/default"/>
    <dgm:cxn modelId="{775E5583-1A87-4232-BEC9-0F21388B13EB}" type="presParOf" srcId="{5549F124-F8F1-41DD-AABF-866FEA553B77}" destId="{2EAAF9E2-E797-4FAB-9857-F84B649457CA}" srcOrd="9" destOrd="0" presId="urn:microsoft.com/office/officeart/2005/8/layout/default"/>
    <dgm:cxn modelId="{ED86A380-5B49-4A15-A590-D0F39D2A9148}" type="presParOf" srcId="{5549F124-F8F1-41DD-AABF-866FEA553B77}" destId="{D5208BF1-A8E7-4370-8311-BB34E64A682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883C29-5BFF-4388-ACAD-B77E9D8ECD91}" type="doc">
      <dgm:prSet loTypeId="urn:microsoft.com/office/officeart/2005/8/layout/lProcess1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FCD465D2-1E11-44FC-B745-0DF8BDF96DC1}">
      <dgm:prSet phldrT="[文字]" custT="1"/>
      <dgm:spPr/>
      <dgm:t>
        <a:bodyPr/>
        <a:lstStyle/>
        <a:p>
          <a:r>
            <a:rPr lang="en-US" altLang="zh-TW" sz="3600" b="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UDP</a:t>
          </a:r>
          <a:r>
            <a:rPr lang="zh-TW" altLang="en-US" sz="36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DE420B-6458-4E83-9AA1-7A5F27341136}" type="parTrans" cxnId="{76E98B9C-CF97-41FD-9174-D0DC17ED0EF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54B5C6-DAB6-47D6-8F7D-0DB96F0C3221}" type="sibTrans" cxnId="{76E98B9C-CF97-41FD-9174-D0DC17ED0EF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77477D-4813-49AC-BE50-8A58C8E6AE23}">
      <dgm:prSet phldrT="[文字]" custT="1"/>
      <dgm:spPr/>
      <dgm:t>
        <a:bodyPr/>
        <a:lstStyle/>
        <a:p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僅僅會將有問題的封包丟棄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57B577-D33C-454A-8494-3584D3BEC935}" type="parTrans" cxnId="{F4D53CE8-A7AE-454D-AF02-D35522C16A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3A9C92-CCDC-4105-A21D-39BBD21F8F4F}" type="sibTrans" cxnId="{F4D53CE8-A7AE-454D-AF02-D35522C16A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4A8795-0B29-4A67-8025-3ED36814B6F9}">
      <dgm:prSet phldrT="[文字]" custT="1"/>
      <dgm:spPr/>
      <dgm:t>
        <a:bodyPr/>
        <a:lstStyle/>
        <a:p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無法偵測封包遺失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53EDA2F-A5A0-462E-A3FF-B0A45123725A}" type="parTrans" cxnId="{7EEC7A21-9E67-4CBC-BA82-2C7DD5D9B50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59453C-4AAA-49B9-8549-E0D446BED666}" type="sibTrans" cxnId="{7EEC7A21-9E67-4CBC-BA82-2C7DD5D9B50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44152A-DCB2-4AA3-A3FB-81FCC9A5807A}">
      <dgm:prSet phldrT="[文字]" custT="1"/>
      <dgm:spPr/>
      <dgm:t>
        <a:bodyPr/>
        <a:lstStyle/>
        <a:p>
          <a:r>
            <a:rPr lang="en-US" altLang="zh-TW" sz="36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TCP</a:t>
          </a:r>
          <a:r>
            <a:rPr lang="zh-TW" altLang="en-US" sz="36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CDCCF6-A25F-4D1A-B29E-481298606A0B}" type="parTrans" cxnId="{8C22791E-9582-4A87-8002-DFDCCEA5CEB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D346C44-E948-48F6-B7E1-CA650B143CEF}" type="sibTrans" cxnId="{8C22791E-9582-4A87-8002-DFDCCEA5CEB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609874-AA3C-4C98-BAB5-EFD79F7986BD}">
      <dgm:prSet phldrT="[文字]" custT="1"/>
      <dgm:spPr/>
      <dgm:t>
        <a:bodyPr/>
        <a:lstStyle/>
        <a:p>
          <a:pPr algn="l"/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會讓傳送端重新傳送含有錯誤的區段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7B8E82B-750A-4389-8318-E9AC9FF0A0AB}" type="parTrans" cxnId="{2F54E55B-630A-4B4B-9849-50074F0DCD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B496DD-2D32-4557-8F95-084D6EEC93DA}" type="sibTrans" cxnId="{2F54E55B-630A-4B4B-9849-50074F0DCD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D8AFCC-571F-431C-B017-9CA1CC935AFD}">
      <dgm:prSet phldrT="[文字]" custT="1"/>
      <dgm:spPr/>
      <dgm:t>
        <a:bodyPr/>
        <a:lstStyle/>
        <a:p>
          <a:pPr algn="l"/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可以根據標頭裡記錄的封包序號偵測封包遺失，並重新傳送遺失的部分。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68B45A-8007-40AE-8319-FDE16887866A}" type="parTrans" cxnId="{FE0BC384-EECA-42DB-94A7-F5B4AD8330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1711DE-E5C0-407E-B722-CF21B8B780D3}" type="sibTrans" cxnId="{FE0BC384-EECA-42DB-94A7-F5B4AD8330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6E592A-A5EB-4629-A040-E1336E6BFA7F}" type="pres">
      <dgm:prSet presAssocID="{51883C29-5BFF-4388-ACAD-B77E9D8ECD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0BAC701-298C-4FF6-B090-2592CB4843B1}" type="pres">
      <dgm:prSet presAssocID="{FCD465D2-1E11-44FC-B745-0DF8BDF96DC1}" presName="vertFlow" presStyleCnt="0"/>
      <dgm:spPr/>
    </dgm:pt>
    <dgm:pt modelId="{87B76F81-BF68-4DDB-9BB7-32F5AF990B3C}" type="pres">
      <dgm:prSet presAssocID="{FCD465D2-1E11-44FC-B745-0DF8BDF96DC1}" presName="header" presStyleLbl="node1" presStyleIdx="0" presStyleCnt="2"/>
      <dgm:spPr/>
      <dgm:t>
        <a:bodyPr/>
        <a:lstStyle/>
        <a:p>
          <a:endParaRPr lang="zh-TW" altLang="en-US"/>
        </a:p>
      </dgm:t>
    </dgm:pt>
    <dgm:pt modelId="{4C18955D-61AD-4B37-97D3-59C5C99DB71A}" type="pres">
      <dgm:prSet presAssocID="{C957B577-D33C-454A-8494-3584D3BEC935}" presName="parTrans" presStyleLbl="sibTrans2D1" presStyleIdx="0" presStyleCnt="4"/>
      <dgm:spPr/>
      <dgm:t>
        <a:bodyPr/>
        <a:lstStyle/>
        <a:p>
          <a:endParaRPr lang="zh-TW" altLang="en-US"/>
        </a:p>
      </dgm:t>
    </dgm:pt>
    <dgm:pt modelId="{305AE9C0-7ED1-49B3-B150-74E2F868242F}" type="pres">
      <dgm:prSet presAssocID="{0977477D-4813-49AC-BE50-8A58C8E6AE23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1F90C9-108D-4B75-9108-3E913E06C222}" type="pres">
      <dgm:prSet presAssocID="{3B3A9C92-CCDC-4105-A21D-39BBD21F8F4F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D64DEAF6-EF4C-40CF-84E3-77AFE97B697E}" type="pres">
      <dgm:prSet presAssocID="{4F4A8795-0B29-4A67-8025-3ED36814B6F9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5E3A7D-F058-496E-A824-04C749CE13B4}" type="pres">
      <dgm:prSet presAssocID="{FCD465D2-1E11-44FC-B745-0DF8BDF96DC1}" presName="hSp" presStyleCnt="0"/>
      <dgm:spPr/>
    </dgm:pt>
    <dgm:pt modelId="{7FA3114E-7D62-45E8-988F-B812CAE9DE30}" type="pres">
      <dgm:prSet presAssocID="{4944152A-DCB2-4AA3-A3FB-81FCC9A5807A}" presName="vertFlow" presStyleCnt="0"/>
      <dgm:spPr/>
    </dgm:pt>
    <dgm:pt modelId="{79D9AE4A-1271-4950-BB8E-E9135B1C2F1F}" type="pres">
      <dgm:prSet presAssocID="{4944152A-DCB2-4AA3-A3FB-81FCC9A5807A}" presName="header" presStyleLbl="node1" presStyleIdx="1" presStyleCnt="2"/>
      <dgm:spPr/>
      <dgm:t>
        <a:bodyPr/>
        <a:lstStyle/>
        <a:p>
          <a:endParaRPr lang="zh-TW" altLang="en-US"/>
        </a:p>
      </dgm:t>
    </dgm:pt>
    <dgm:pt modelId="{C0B52F8D-1435-47AF-AC4F-5F373D1C51C2}" type="pres">
      <dgm:prSet presAssocID="{57B8E82B-750A-4389-8318-E9AC9FF0A0AB}" presName="parTrans" presStyleLbl="sibTrans2D1" presStyleIdx="2" presStyleCnt="4"/>
      <dgm:spPr/>
      <dgm:t>
        <a:bodyPr/>
        <a:lstStyle/>
        <a:p>
          <a:endParaRPr lang="zh-TW" altLang="en-US"/>
        </a:p>
      </dgm:t>
    </dgm:pt>
    <dgm:pt modelId="{8EC6C7CB-94F8-4E3A-8494-53926309F3D3}" type="pres">
      <dgm:prSet presAssocID="{4A609874-AA3C-4C98-BAB5-EFD79F7986BD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F2FA4A-CDA3-4B63-B81D-C2D9C519543A}" type="pres">
      <dgm:prSet presAssocID="{C4B496DD-2D32-4557-8F95-084D6EEC93DA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1E150D85-7367-4AAA-B9A2-8157BA7895B7}" type="pres">
      <dgm:prSet presAssocID="{D7D8AFCC-571F-431C-B017-9CA1CC935AFD}" presName="child" presStyleLbl="alignAccFollowNode1" presStyleIdx="3" presStyleCnt="4" custScaleY="20506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4D53CE8-A7AE-454D-AF02-D35522C16A3F}" srcId="{FCD465D2-1E11-44FC-B745-0DF8BDF96DC1}" destId="{0977477D-4813-49AC-BE50-8A58C8E6AE23}" srcOrd="0" destOrd="0" parTransId="{C957B577-D33C-454A-8494-3584D3BEC935}" sibTransId="{3B3A9C92-CCDC-4105-A21D-39BBD21F8F4F}"/>
    <dgm:cxn modelId="{8C22791E-9582-4A87-8002-DFDCCEA5CEBC}" srcId="{51883C29-5BFF-4388-ACAD-B77E9D8ECD91}" destId="{4944152A-DCB2-4AA3-A3FB-81FCC9A5807A}" srcOrd="1" destOrd="0" parTransId="{66CDCCF6-A25F-4D1A-B29E-481298606A0B}" sibTransId="{7D346C44-E948-48F6-B7E1-CA650B143CEF}"/>
    <dgm:cxn modelId="{30DE2E72-0148-45B9-9267-D67D230A0F01}" type="presOf" srcId="{C4B496DD-2D32-4557-8F95-084D6EEC93DA}" destId="{D6F2FA4A-CDA3-4B63-B81D-C2D9C519543A}" srcOrd="0" destOrd="0" presId="urn:microsoft.com/office/officeart/2005/8/layout/lProcess1"/>
    <dgm:cxn modelId="{E62E1C5E-7A2D-4489-9421-451FB2A44A3E}" type="presOf" srcId="{4A609874-AA3C-4C98-BAB5-EFD79F7986BD}" destId="{8EC6C7CB-94F8-4E3A-8494-53926309F3D3}" srcOrd="0" destOrd="0" presId="urn:microsoft.com/office/officeart/2005/8/layout/lProcess1"/>
    <dgm:cxn modelId="{21E98380-1D02-4CB2-BF4E-003A6F72E848}" type="presOf" srcId="{0977477D-4813-49AC-BE50-8A58C8E6AE23}" destId="{305AE9C0-7ED1-49B3-B150-74E2F868242F}" srcOrd="0" destOrd="0" presId="urn:microsoft.com/office/officeart/2005/8/layout/lProcess1"/>
    <dgm:cxn modelId="{43AF0A5A-91C8-47B5-9FF2-3276577EA99A}" type="presOf" srcId="{4944152A-DCB2-4AA3-A3FB-81FCC9A5807A}" destId="{79D9AE4A-1271-4950-BB8E-E9135B1C2F1F}" srcOrd="0" destOrd="0" presId="urn:microsoft.com/office/officeart/2005/8/layout/lProcess1"/>
    <dgm:cxn modelId="{A2BD3515-EFD9-485F-8552-196EAA408E21}" type="presOf" srcId="{FCD465D2-1E11-44FC-B745-0DF8BDF96DC1}" destId="{87B76F81-BF68-4DDB-9BB7-32F5AF990B3C}" srcOrd="0" destOrd="0" presId="urn:microsoft.com/office/officeart/2005/8/layout/lProcess1"/>
    <dgm:cxn modelId="{2F54E55B-630A-4B4B-9849-50074F0DCD29}" srcId="{4944152A-DCB2-4AA3-A3FB-81FCC9A5807A}" destId="{4A609874-AA3C-4C98-BAB5-EFD79F7986BD}" srcOrd="0" destOrd="0" parTransId="{57B8E82B-750A-4389-8318-E9AC9FF0A0AB}" sibTransId="{C4B496DD-2D32-4557-8F95-084D6EEC93DA}"/>
    <dgm:cxn modelId="{E5BFE7DF-AB54-4C6F-9046-B401DFEDD067}" type="presOf" srcId="{3B3A9C92-CCDC-4105-A21D-39BBD21F8F4F}" destId="{EE1F90C9-108D-4B75-9108-3E913E06C222}" srcOrd="0" destOrd="0" presId="urn:microsoft.com/office/officeart/2005/8/layout/lProcess1"/>
    <dgm:cxn modelId="{7EEC7A21-9E67-4CBC-BA82-2C7DD5D9B503}" srcId="{FCD465D2-1E11-44FC-B745-0DF8BDF96DC1}" destId="{4F4A8795-0B29-4A67-8025-3ED36814B6F9}" srcOrd="1" destOrd="0" parTransId="{653EDA2F-A5A0-462E-A3FF-B0A45123725A}" sibTransId="{AA59453C-4AAA-49B9-8549-E0D446BED666}"/>
    <dgm:cxn modelId="{C9EDF1B5-E5ED-4C29-8147-87C2B4AB103A}" type="presOf" srcId="{4F4A8795-0B29-4A67-8025-3ED36814B6F9}" destId="{D64DEAF6-EF4C-40CF-84E3-77AFE97B697E}" srcOrd="0" destOrd="0" presId="urn:microsoft.com/office/officeart/2005/8/layout/lProcess1"/>
    <dgm:cxn modelId="{A763A994-CC58-404E-B299-25C9E1BB8C48}" type="presOf" srcId="{D7D8AFCC-571F-431C-B017-9CA1CC935AFD}" destId="{1E150D85-7367-4AAA-B9A2-8157BA7895B7}" srcOrd="0" destOrd="0" presId="urn:microsoft.com/office/officeart/2005/8/layout/lProcess1"/>
    <dgm:cxn modelId="{FE0BC384-EECA-42DB-94A7-F5B4AD833070}" srcId="{4944152A-DCB2-4AA3-A3FB-81FCC9A5807A}" destId="{D7D8AFCC-571F-431C-B017-9CA1CC935AFD}" srcOrd="1" destOrd="0" parTransId="{D968B45A-8007-40AE-8319-FDE16887866A}" sibTransId="{EE1711DE-E5C0-407E-B722-CF21B8B780D3}"/>
    <dgm:cxn modelId="{C9C7CBDB-897B-4896-99D5-3F676A2F517F}" type="presOf" srcId="{51883C29-5BFF-4388-ACAD-B77E9D8ECD91}" destId="{976E592A-A5EB-4629-A040-E1336E6BFA7F}" srcOrd="0" destOrd="0" presId="urn:microsoft.com/office/officeart/2005/8/layout/lProcess1"/>
    <dgm:cxn modelId="{D8395F5D-7134-4AED-A34F-87198A4D202C}" type="presOf" srcId="{57B8E82B-750A-4389-8318-E9AC9FF0A0AB}" destId="{C0B52F8D-1435-47AF-AC4F-5F373D1C51C2}" srcOrd="0" destOrd="0" presId="urn:microsoft.com/office/officeart/2005/8/layout/lProcess1"/>
    <dgm:cxn modelId="{76E98B9C-CF97-41FD-9174-D0DC17ED0EF0}" srcId="{51883C29-5BFF-4388-ACAD-B77E9D8ECD91}" destId="{FCD465D2-1E11-44FC-B745-0DF8BDF96DC1}" srcOrd="0" destOrd="0" parTransId="{DFDE420B-6458-4E83-9AA1-7A5F27341136}" sibTransId="{FB54B5C6-DAB6-47D6-8F7D-0DB96F0C3221}"/>
    <dgm:cxn modelId="{F568F8BB-773A-4D85-B0A3-4F5D43103D55}" type="presOf" srcId="{C957B577-D33C-454A-8494-3584D3BEC935}" destId="{4C18955D-61AD-4B37-97D3-59C5C99DB71A}" srcOrd="0" destOrd="0" presId="urn:microsoft.com/office/officeart/2005/8/layout/lProcess1"/>
    <dgm:cxn modelId="{AC7B0C5A-9448-4AF4-B295-9905F5F92ADC}" type="presParOf" srcId="{976E592A-A5EB-4629-A040-E1336E6BFA7F}" destId="{50BAC701-298C-4FF6-B090-2592CB4843B1}" srcOrd="0" destOrd="0" presId="urn:microsoft.com/office/officeart/2005/8/layout/lProcess1"/>
    <dgm:cxn modelId="{8B9A3FD9-DAFC-4A05-8255-E74E458C99B3}" type="presParOf" srcId="{50BAC701-298C-4FF6-B090-2592CB4843B1}" destId="{87B76F81-BF68-4DDB-9BB7-32F5AF990B3C}" srcOrd="0" destOrd="0" presId="urn:microsoft.com/office/officeart/2005/8/layout/lProcess1"/>
    <dgm:cxn modelId="{54F90DA3-90F0-438F-A7FA-833837FED17E}" type="presParOf" srcId="{50BAC701-298C-4FF6-B090-2592CB4843B1}" destId="{4C18955D-61AD-4B37-97D3-59C5C99DB71A}" srcOrd="1" destOrd="0" presId="urn:microsoft.com/office/officeart/2005/8/layout/lProcess1"/>
    <dgm:cxn modelId="{556A9934-5A22-4B8B-94AA-237B0DE992FF}" type="presParOf" srcId="{50BAC701-298C-4FF6-B090-2592CB4843B1}" destId="{305AE9C0-7ED1-49B3-B150-74E2F868242F}" srcOrd="2" destOrd="0" presId="urn:microsoft.com/office/officeart/2005/8/layout/lProcess1"/>
    <dgm:cxn modelId="{2980F4EE-CD49-4387-8542-3A3DA6F01B64}" type="presParOf" srcId="{50BAC701-298C-4FF6-B090-2592CB4843B1}" destId="{EE1F90C9-108D-4B75-9108-3E913E06C222}" srcOrd="3" destOrd="0" presId="urn:microsoft.com/office/officeart/2005/8/layout/lProcess1"/>
    <dgm:cxn modelId="{480A5191-28E4-4425-915B-03C463C00357}" type="presParOf" srcId="{50BAC701-298C-4FF6-B090-2592CB4843B1}" destId="{D64DEAF6-EF4C-40CF-84E3-77AFE97B697E}" srcOrd="4" destOrd="0" presId="urn:microsoft.com/office/officeart/2005/8/layout/lProcess1"/>
    <dgm:cxn modelId="{4DAFDB93-8FE3-4503-A72B-95BE73426E03}" type="presParOf" srcId="{976E592A-A5EB-4629-A040-E1336E6BFA7F}" destId="{C55E3A7D-F058-496E-A824-04C749CE13B4}" srcOrd="1" destOrd="0" presId="urn:microsoft.com/office/officeart/2005/8/layout/lProcess1"/>
    <dgm:cxn modelId="{4B7628BF-BB6E-47B3-A874-8D537EEA53E3}" type="presParOf" srcId="{976E592A-A5EB-4629-A040-E1336E6BFA7F}" destId="{7FA3114E-7D62-45E8-988F-B812CAE9DE30}" srcOrd="2" destOrd="0" presId="urn:microsoft.com/office/officeart/2005/8/layout/lProcess1"/>
    <dgm:cxn modelId="{F349B3A7-C942-46D5-B82A-89E389983754}" type="presParOf" srcId="{7FA3114E-7D62-45E8-988F-B812CAE9DE30}" destId="{79D9AE4A-1271-4950-BB8E-E9135B1C2F1F}" srcOrd="0" destOrd="0" presId="urn:microsoft.com/office/officeart/2005/8/layout/lProcess1"/>
    <dgm:cxn modelId="{2ADADC50-3D19-4173-930F-7C0B0C4B933C}" type="presParOf" srcId="{7FA3114E-7D62-45E8-988F-B812CAE9DE30}" destId="{C0B52F8D-1435-47AF-AC4F-5F373D1C51C2}" srcOrd="1" destOrd="0" presId="urn:microsoft.com/office/officeart/2005/8/layout/lProcess1"/>
    <dgm:cxn modelId="{967244E2-F034-4536-A3B0-F241242551EB}" type="presParOf" srcId="{7FA3114E-7D62-45E8-988F-B812CAE9DE30}" destId="{8EC6C7CB-94F8-4E3A-8494-53926309F3D3}" srcOrd="2" destOrd="0" presId="urn:microsoft.com/office/officeart/2005/8/layout/lProcess1"/>
    <dgm:cxn modelId="{71996888-7A0C-4805-976D-7CF4D68DC683}" type="presParOf" srcId="{7FA3114E-7D62-45E8-988F-B812CAE9DE30}" destId="{D6F2FA4A-CDA3-4B63-B81D-C2D9C519543A}" srcOrd="3" destOrd="0" presId="urn:microsoft.com/office/officeart/2005/8/layout/lProcess1"/>
    <dgm:cxn modelId="{F5DCDEF2-CC88-4449-BB34-436568CEA1F9}" type="presParOf" srcId="{7FA3114E-7D62-45E8-988F-B812CAE9DE30}" destId="{1E150D85-7367-4AAA-B9A2-8157BA7895B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8C642-4B8A-4380-8407-7526F32531E3}">
      <dsp:nvSpPr>
        <dsp:cNvPr id="0" name=""/>
        <dsp:cNvSpPr/>
      </dsp:nvSpPr>
      <dsp:spPr>
        <a:xfrm>
          <a:off x="0" y="449941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多工</a:t>
          </a:r>
          <a:endParaRPr lang="en-US" altLang="zh-TW" sz="22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multiplexing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449941"/>
        <a:ext cx="2503403" cy="1502041"/>
      </dsp:txXfrm>
    </dsp:sp>
    <dsp:sp modelId="{9ADB5A0F-08AB-4569-B407-56CCC2B830E4}">
      <dsp:nvSpPr>
        <dsp:cNvPr id="0" name=""/>
        <dsp:cNvSpPr/>
      </dsp:nvSpPr>
      <dsp:spPr>
        <a:xfrm>
          <a:off x="2753743" y="449941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shade val="51000"/>
                <a:satMod val="130000"/>
              </a:schemeClr>
            </a:gs>
            <a:gs pos="80000">
              <a:schemeClr val="accent3">
                <a:hueOff val="2250053"/>
                <a:satOff val="-3376"/>
                <a:lumOff val="-549"/>
                <a:alphaOff val="0"/>
                <a:shade val="93000"/>
                <a:satMod val="13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流量控制</a:t>
          </a:r>
          <a:endParaRPr lang="en-US" altLang="zh-TW" sz="22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flow control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53743" y="449941"/>
        <a:ext cx="2503403" cy="1502041"/>
      </dsp:txXfrm>
    </dsp:sp>
    <dsp:sp modelId="{7FD8BDEF-AFBC-4123-B1DF-0BE4FB3D5DCD}">
      <dsp:nvSpPr>
        <dsp:cNvPr id="0" name=""/>
        <dsp:cNvSpPr/>
      </dsp:nvSpPr>
      <dsp:spPr>
        <a:xfrm>
          <a:off x="5507486" y="449941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shade val="51000"/>
                <a:satMod val="130000"/>
              </a:schemeClr>
            </a:gs>
            <a:gs pos="80000">
              <a:schemeClr val="accent3">
                <a:hueOff val="4500106"/>
                <a:satOff val="-6752"/>
                <a:lumOff val="-1098"/>
                <a:alphaOff val="0"/>
                <a:shade val="93000"/>
                <a:satMod val="13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壅塞控制（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congestion control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507486" y="449941"/>
        <a:ext cx="2503403" cy="1502041"/>
      </dsp:txXfrm>
    </dsp:sp>
    <dsp:sp modelId="{E13A0590-2947-42EE-9386-D42DA6ABCBDF}">
      <dsp:nvSpPr>
        <dsp:cNvPr id="0" name=""/>
        <dsp:cNvSpPr/>
      </dsp:nvSpPr>
      <dsp:spPr>
        <a:xfrm>
          <a:off x="0" y="2202324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shade val="51000"/>
                <a:satMod val="130000"/>
              </a:schemeClr>
            </a:gs>
            <a:gs pos="80000">
              <a:schemeClr val="accent3">
                <a:hueOff val="6750158"/>
                <a:satOff val="-10128"/>
                <a:lumOff val="-1647"/>
                <a:alphaOff val="0"/>
                <a:shade val="93000"/>
                <a:satMod val="13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連接導向（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connection-oriented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202324"/>
        <a:ext cx="2503403" cy="1502041"/>
      </dsp:txXfrm>
    </dsp:sp>
    <dsp:sp modelId="{BDF32113-E7F9-427F-9F17-DA0B18B567E9}">
      <dsp:nvSpPr>
        <dsp:cNvPr id="0" name=""/>
        <dsp:cNvSpPr/>
      </dsp:nvSpPr>
      <dsp:spPr>
        <a:xfrm>
          <a:off x="2753743" y="2202324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shade val="51000"/>
                <a:satMod val="130000"/>
              </a:schemeClr>
            </a:gs>
            <a:gs pos="80000">
              <a:schemeClr val="accent3">
                <a:hueOff val="9000211"/>
                <a:satOff val="-13504"/>
                <a:lumOff val="-2196"/>
                <a:alphaOff val="0"/>
                <a:shade val="93000"/>
                <a:satMod val="13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無連接導向（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connectionless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）連線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53743" y="2202324"/>
        <a:ext cx="2503403" cy="1502041"/>
      </dsp:txXfrm>
    </dsp:sp>
    <dsp:sp modelId="{D5208BF1-A8E7-4370-8311-BB34E64A6826}">
      <dsp:nvSpPr>
        <dsp:cNvPr id="0" name=""/>
        <dsp:cNvSpPr/>
      </dsp:nvSpPr>
      <dsp:spPr>
        <a:xfrm>
          <a:off x="5507486" y="2202324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可靠（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reliable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）傳輸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507486" y="2202324"/>
        <a:ext cx="2503403" cy="1502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76F81-BF68-4DDB-9BB7-32F5AF990B3C}">
      <dsp:nvSpPr>
        <dsp:cNvPr id="0" name=""/>
        <dsp:cNvSpPr/>
      </dsp:nvSpPr>
      <dsp:spPr>
        <a:xfrm>
          <a:off x="4503" y="103558"/>
          <a:ext cx="3474842" cy="868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UDP</a:t>
          </a:r>
          <a:r>
            <a:rPr lang="zh-TW" altLang="en-US" sz="36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47" y="129002"/>
        <a:ext cx="3423954" cy="817822"/>
      </dsp:txXfrm>
    </dsp:sp>
    <dsp:sp modelId="{4C18955D-61AD-4B37-97D3-59C5C99DB71A}">
      <dsp:nvSpPr>
        <dsp:cNvPr id="0" name=""/>
        <dsp:cNvSpPr/>
      </dsp:nvSpPr>
      <dsp:spPr>
        <a:xfrm rot="5400000">
          <a:off x="1665912" y="104828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5AE9C0-7ED1-49B3-B150-74E2F868242F}">
      <dsp:nvSpPr>
        <dsp:cNvPr id="0" name=""/>
        <dsp:cNvSpPr/>
      </dsp:nvSpPr>
      <dsp:spPr>
        <a:xfrm>
          <a:off x="4503" y="1276317"/>
          <a:ext cx="3474842" cy="868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僅僅會將有問題的封包丟棄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47" y="1301761"/>
        <a:ext cx="3423954" cy="817822"/>
      </dsp:txXfrm>
    </dsp:sp>
    <dsp:sp modelId="{EE1F90C9-108D-4B75-9108-3E913E06C222}">
      <dsp:nvSpPr>
        <dsp:cNvPr id="0" name=""/>
        <dsp:cNvSpPr/>
      </dsp:nvSpPr>
      <dsp:spPr>
        <a:xfrm rot="5400000">
          <a:off x="1665912" y="222104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4DEAF6-EF4C-40CF-84E3-77AFE97B697E}">
      <dsp:nvSpPr>
        <dsp:cNvPr id="0" name=""/>
        <dsp:cNvSpPr/>
      </dsp:nvSpPr>
      <dsp:spPr>
        <a:xfrm>
          <a:off x="4503" y="2449076"/>
          <a:ext cx="3474842" cy="8687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無法偵測封包遺失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47" y="2474520"/>
        <a:ext cx="3423954" cy="817822"/>
      </dsp:txXfrm>
    </dsp:sp>
    <dsp:sp modelId="{79D9AE4A-1271-4950-BB8E-E9135B1C2F1F}">
      <dsp:nvSpPr>
        <dsp:cNvPr id="0" name=""/>
        <dsp:cNvSpPr/>
      </dsp:nvSpPr>
      <dsp:spPr>
        <a:xfrm>
          <a:off x="3965823" y="103558"/>
          <a:ext cx="3474842" cy="868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TCP</a:t>
          </a:r>
          <a:r>
            <a:rPr lang="zh-TW" altLang="en-US" sz="36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91267" y="129002"/>
        <a:ext cx="3423954" cy="817822"/>
      </dsp:txXfrm>
    </dsp:sp>
    <dsp:sp modelId="{C0B52F8D-1435-47AF-AC4F-5F373D1C51C2}">
      <dsp:nvSpPr>
        <dsp:cNvPr id="0" name=""/>
        <dsp:cNvSpPr/>
      </dsp:nvSpPr>
      <dsp:spPr>
        <a:xfrm rot="5400000">
          <a:off x="5627232" y="104828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6C7CB-94F8-4E3A-8494-53926309F3D3}">
      <dsp:nvSpPr>
        <dsp:cNvPr id="0" name=""/>
        <dsp:cNvSpPr/>
      </dsp:nvSpPr>
      <dsp:spPr>
        <a:xfrm>
          <a:off x="3965823" y="1276317"/>
          <a:ext cx="3474842" cy="8687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會讓傳送端重新傳送含有錯誤的區段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91267" y="1301761"/>
        <a:ext cx="3423954" cy="817822"/>
      </dsp:txXfrm>
    </dsp:sp>
    <dsp:sp modelId="{D6F2FA4A-CDA3-4B63-B81D-C2D9C519543A}">
      <dsp:nvSpPr>
        <dsp:cNvPr id="0" name=""/>
        <dsp:cNvSpPr/>
      </dsp:nvSpPr>
      <dsp:spPr>
        <a:xfrm rot="5400000">
          <a:off x="5627232" y="222104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150D85-7367-4AAA-B9A2-8157BA7895B7}">
      <dsp:nvSpPr>
        <dsp:cNvPr id="0" name=""/>
        <dsp:cNvSpPr/>
      </dsp:nvSpPr>
      <dsp:spPr>
        <a:xfrm>
          <a:off x="3965823" y="2449076"/>
          <a:ext cx="3474842" cy="178139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可以根據標頭裡記錄的封包序號偵測封包遺失，並重新傳送遺失的部分。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17998" y="2501251"/>
        <a:ext cx="3370492" cy="167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B13CD-5B19-4525-82CD-3A65567138F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F4914-B167-42A9-A312-51A7DF1FEE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948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2AB3888-E9BA-4EFE-B7F9-6357771FFF42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</a:rPr>
              <a:t>06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家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 訊    科    技    專 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9.jpeg"/><Relationship Id="rId7" Type="http://schemas.openxmlformats.org/officeDocument/2006/relationships/slide" Target="slide1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2.xml"/><Relationship Id="rId10" Type="http://schemas.openxmlformats.org/officeDocument/2006/relationships/slide" Target="slide41.xml"/><Relationship Id="rId4" Type="http://schemas.openxmlformats.org/officeDocument/2006/relationships/image" Target="../media/image10.tiff"/><Relationship Id="rId9" Type="http://schemas.openxmlformats.org/officeDocument/2006/relationships/slide" Target="slide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網際網路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4658" y="2513414"/>
            <a:ext cx="2846870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137697" y="2694412"/>
            <a:ext cx="2846870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263123" y="2912631"/>
            <a:ext cx="2846870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098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6-1 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網際網路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6-2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 資料連結層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6-3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 網路層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6-4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 傳輸層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6-5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 應用層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6-6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 網際網路的基本設定和除錯方式 </a:t>
            </a:r>
            <a:endParaRPr lang="en-US" altLang="zh-TW" sz="2400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網際網路的歷史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482725"/>
            <a:ext cx="74104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5" y="1901825"/>
            <a:ext cx="75819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40" y="2573905"/>
            <a:ext cx="74580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網際網路的歷史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794765"/>
            <a:ext cx="74104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2213865"/>
            <a:ext cx="74771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9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</a:t>
            </a:r>
            <a:r>
              <a:rPr lang="zh-TW" altLang="en-US" dirty="0" smtClean="0"/>
              <a:t> 資料連結層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 smtClean="0"/>
              <a:t>資料</a:t>
            </a:r>
            <a:r>
              <a:rPr lang="zh-TW" altLang="en-US" b="0" dirty="0"/>
              <a:t>連結層所使用的</a:t>
            </a:r>
            <a:r>
              <a:rPr lang="zh-TW" altLang="en-US" b="0" dirty="0" smtClean="0"/>
              <a:t>通訊協定</a:t>
            </a:r>
            <a:r>
              <a:rPr lang="zh-TW" altLang="en-US" b="0" dirty="0"/>
              <a:t>往往是取決於使用者上網時所使用的網路介面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r>
              <a:rPr lang="zh-TW" altLang="en-US" b="0" dirty="0" smtClean="0"/>
              <a:t>舉例來說</a:t>
            </a:r>
            <a:r>
              <a:rPr lang="zh-TW" altLang="en-US" b="0" dirty="0"/>
              <a:t>，使用雙絞線進行連接的有線網路卡，其資料連結層常常</a:t>
            </a:r>
            <a:r>
              <a:rPr lang="zh-TW" altLang="en-US" b="0" dirty="0" smtClean="0"/>
              <a:t>是使用</a:t>
            </a:r>
            <a:r>
              <a:rPr lang="en-US" altLang="zh-TW" b="0" dirty="0"/>
              <a:t>IEEE 802.3 </a:t>
            </a:r>
            <a:r>
              <a:rPr lang="zh-TW" altLang="en-US" b="0" dirty="0"/>
              <a:t>或是</a:t>
            </a:r>
            <a:r>
              <a:rPr lang="en-US" altLang="zh-TW" b="0" dirty="0"/>
              <a:t>Ethernet </a:t>
            </a:r>
            <a:r>
              <a:rPr lang="zh-TW" altLang="en-US" b="0" dirty="0"/>
              <a:t>協定；而使用無線網路卡存取</a:t>
            </a:r>
            <a:r>
              <a:rPr lang="zh-TW" altLang="en-US" b="0" dirty="0" smtClean="0"/>
              <a:t>網路</a:t>
            </a:r>
            <a:r>
              <a:rPr lang="zh-TW" altLang="en-US" b="0" dirty="0"/>
              <a:t>的話，其資料連結層常常是使用</a:t>
            </a:r>
            <a:r>
              <a:rPr lang="en-US" altLang="zh-TW" b="0" dirty="0"/>
              <a:t>IEEE 802.11 </a:t>
            </a:r>
            <a:r>
              <a:rPr lang="zh-TW" altLang="en-US" b="0" dirty="0"/>
              <a:t>協定</a:t>
            </a:r>
            <a:r>
              <a:rPr lang="zh-TW" altLang="en-US" b="0" dirty="0" smtClean="0"/>
              <a:t>。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1817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r>
              <a:rPr lang="zh-TW" altLang="en-US" dirty="0"/>
              <a:t> 資料連結層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0" dirty="0"/>
              <a:t>每一個網路裝置都會有一個硬體編號加以識別，我們常稱其為</a:t>
            </a:r>
            <a:r>
              <a:rPr lang="en-US" altLang="zh-TW" sz="2400" b="0" dirty="0"/>
              <a:t>MAC</a:t>
            </a:r>
            <a:r>
              <a:rPr lang="zh-TW" altLang="en-US" sz="2400" b="0" dirty="0"/>
              <a:t>（</a:t>
            </a:r>
            <a:r>
              <a:rPr lang="en-US" altLang="zh-TW" sz="2400" b="0" dirty="0"/>
              <a:t>Media Access Control</a:t>
            </a:r>
            <a:r>
              <a:rPr lang="zh-TW" altLang="en-US" sz="2400" b="0" dirty="0"/>
              <a:t>）位址或是實體位址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>
              <a:lnSpc>
                <a:spcPct val="120000"/>
              </a:lnSpc>
            </a:pPr>
            <a:r>
              <a:rPr lang="zh-TW" altLang="en-US" sz="2400" b="0" dirty="0" smtClean="0"/>
              <a:t>實體</a:t>
            </a:r>
            <a:r>
              <a:rPr lang="zh-TW" altLang="en-US" sz="2400" b="0" dirty="0"/>
              <a:t>位址常常是</a:t>
            </a:r>
            <a:r>
              <a:rPr lang="en-US" altLang="zh-TW" sz="2400" b="0" dirty="0"/>
              <a:t>6 </a:t>
            </a:r>
            <a:r>
              <a:rPr lang="zh-TW" altLang="en-US" sz="2400" b="0" dirty="0"/>
              <a:t>組</a:t>
            </a:r>
            <a:r>
              <a:rPr lang="en-US" altLang="zh-TW" sz="2400" b="0" dirty="0"/>
              <a:t>8-bits </a:t>
            </a:r>
            <a:r>
              <a:rPr lang="zh-TW" altLang="en-US" sz="2400" b="0" dirty="0"/>
              <a:t>數字以</a:t>
            </a:r>
            <a:r>
              <a:rPr lang="en-US" altLang="zh-TW" sz="2400" b="0" dirty="0"/>
              <a:t>16 </a:t>
            </a:r>
            <a:r>
              <a:rPr lang="zh-TW" altLang="en-US" sz="2400" b="0" dirty="0"/>
              <a:t>進位的方式表示，每一組數字以「</a:t>
            </a:r>
            <a:r>
              <a:rPr lang="en-US" altLang="zh-TW" sz="2400" b="0" dirty="0"/>
              <a:t>-</a:t>
            </a:r>
            <a:r>
              <a:rPr lang="zh-TW" altLang="en-US" sz="2400" b="0" dirty="0"/>
              <a:t>」減號或是「</a:t>
            </a:r>
            <a:r>
              <a:rPr lang="en-US" altLang="zh-TW" sz="2400" b="0" dirty="0"/>
              <a:t>:</a:t>
            </a:r>
            <a:r>
              <a:rPr lang="zh-TW" altLang="en-US" sz="2400" b="0" dirty="0"/>
              <a:t>」冒號分隔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>
              <a:lnSpc>
                <a:spcPct val="120000"/>
              </a:lnSpc>
            </a:pPr>
            <a:r>
              <a:rPr lang="zh-TW" altLang="en-US" sz="2400" b="0" dirty="0" smtClean="0"/>
              <a:t>在</a:t>
            </a:r>
            <a:r>
              <a:rPr lang="en-US" altLang="zh-TW" sz="2400" b="0" dirty="0"/>
              <a:t>Windows </a:t>
            </a:r>
            <a:r>
              <a:rPr lang="zh-TW" altLang="en-US" sz="2400" b="0" dirty="0"/>
              <a:t>系統裡，我們可以使用「</a:t>
            </a:r>
            <a:r>
              <a:rPr lang="en-US" altLang="zh-TW" sz="2400" b="0" dirty="0"/>
              <a:t>ipconfig /all</a:t>
            </a:r>
            <a:r>
              <a:rPr lang="zh-TW" altLang="en-US" sz="2400" b="0" dirty="0"/>
              <a:t>」指令，列出系統裡所有的網路介面卡和其硬體位</a:t>
            </a:r>
            <a:r>
              <a:rPr lang="zh-TW" altLang="en-US" sz="2400" b="0" dirty="0" smtClean="0"/>
              <a:t>址。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11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r>
              <a:rPr lang="zh-TW" altLang="en-US" dirty="0"/>
              <a:t> 資料連結層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0" dirty="0"/>
              <a:t>網路上有許多網站提供透過實體位址查詢</a:t>
            </a:r>
            <a:r>
              <a:rPr lang="zh-TW" altLang="en-US" b="0" dirty="0" smtClean="0"/>
              <a:t>製造商</a:t>
            </a:r>
            <a:r>
              <a:rPr lang="zh-TW" altLang="en-US" b="0" dirty="0"/>
              <a:t>的服務， 如官方的組織識別代碼列表「</a:t>
            </a:r>
            <a:r>
              <a:rPr lang="en-US" altLang="zh-TW" b="0" dirty="0"/>
              <a:t>I E </a:t>
            </a:r>
            <a:r>
              <a:rPr lang="en-US" altLang="zh-TW" b="0" dirty="0" err="1"/>
              <a:t>E</a:t>
            </a:r>
            <a:r>
              <a:rPr lang="en-US" altLang="zh-TW" b="0" dirty="0"/>
              <a:t> </a:t>
            </a:r>
            <a:r>
              <a:rPr lang="en-US" altLang="zh-TW" b="0" dirty="0" err="1"/>
              <a:t>E</a:t>
            </a:r>
            <a:r>
              <a:rPr lang="en-US" altLang="zh-TW" b="0" dirty="0"/>
              <a:t> - S </a:t>
            </a:r>
            <a:r>
              <a:rPr lang="en-US" altLang="zh-TW" b="0" dirty="0" smtClean="0"/>
              <a:t>A–Registration </a:t>
            </a:r>
            <a:r>
              <a:rPr lang="en-US" altLang="zh-TW" b="0" dirty="0" err="1"/>
              <a:t>AuthorityOUI</a:t>
            </a:r>
            <a:r>
              <a:rPr lang="en-US" altLang="zh-TW" b="0" dirty="0"/>
              <a:t> Public Listing</a:t>
            </a:r>
            <a:r>
              <a:rPr lang="zh-TW" altLang="en-US" b="0" dirty="0"/>
              <a:t>（</a:t>
            </a:r>
            <a:r>
              <a:rPr lang="en-US" altLang="zh-TW" b="0" dirty="0"/>
              <a:t>http://</a:t>
            </a:r>
            <a:r>
              <a:rPr lang="en-US" altLang="zh-TW" b="0" dirty="0" err="1" smtClean="0"/>
              <a:t>standards.ieee.org</a:t>
            </a:r>
            <a:r>
              <a:rPr lang="en-US" altLang="zh-TW" b="0" dirty="0" smtClean="0"/>
              <a:t>/develop/</a:t>
            </a:r>
            <a:r>
              <a:rPr lang="en-US" altLang="zh-TW" b="0" dirty="0" err="1" smtClean="0"/>
              <a:t>regauth</a:t>
            </a:r>
            <a:r>
              <a:rPr lang="en-US" altLang="zh-TW" b="0" dirty="0" smtClean="0"/>
              <a:t>/</a:t>
            </a:r>
            <a:r>
              <a:rPr lang="en-US" altLang="zh-TW" b="0" dirty="0" err="1" smtClean="0"/>
              <a:t>oui</a:t>
            </a:r>
            <a:r>
              <a:rPr lang="en-US" altLang="zh-TW" b="0" dirty="0" smtClean="0"/>
              <a:t>/</a:t>
            </a:r>
            <a:r>
              <a:rPr lang="en-US" altLang="zh-TW" b="0" dirty="0" err="1" smtClean="0"/>
              <a:t>public.html</a:t>
            </a:r>
            <a:r>
              <a:rPr lang="zh-TW" altLang="en-US" b="0" dirty="0"/>
              <a:t>）」，以及</a:t>
            </a:r>
            <a:r>
              <a:rPr lang="zh-TW" altLang="en-US" b="0" dirty="0" smtClean="0"/>
              <a:t>坊間的</a:t>
            </a:r>
            <a:r>
              <a:rPr lang="zh-TW" altLang="en-US" b="0" dirty="0"/>
              <a:t>「</a:t>
            </a:r>
            <a:r>
              <a:rPr lang="en-US" altLang="zh-TW" b="0" dirty="0" err="1"/>
              <a:t>MACVendorLookup.com</a:t>
            </a:r>
            <a:r>
              <a:rPr lang="zh-TW" altLang="en-US" b="0" dirty="0"/>
              <a:t>」，都可以將實體位址的前三</a:t>
            </a:r>
            <a:r>
              <a:rPr lang="zh-TW" altLang="en-US" b="0" dirty="0" smtClean="0"/>
              <a:t>組數字</a:t>
            </a:r>
            <a:r>
              <a:rPr lang="zh-TW" altLang="en-US" b="0" dirty="0"/>
              <a:t>輸入，查詢其相對應的製造商。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7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r>
              <a:rPr lang="zh-TW" altLang="en-US" dirty="0"/>
              <a:t> 資料連結層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53826"/>
            <a:ext cx="8229600" cy="4272338"/>
          </a:xfrm>
        </p:spPr>
        <p:txBody>
          <a:bodyPr/>
          <a:lstStyle/>
          <a:p>
            <a:r>
              <a:rPr lang="zh-TW" altLang="en-US" b="0" dirty="0"/>
              <a:t>在</a:t>
            </a:r>
            <a:r>
              <a:rPr lang="en-US" altLang="zh-TW" b="0" dirty="0"/>
              <a:t>Windows 8.1 </a:t>
            </a:r>
            <a:r>
              <a:rPr lang="zh-TW" altLang="en-US" b="0" dirty="0"/>
              <a:t>下使用「</a:t>
            </a:r>
            <a:r>
              <a:rPr lang="en-US" altLang="zh-TW" b="0" dirty="0"/>
              <a:t>ipconfig /all</a:t>
            </a:r>
            <a:r>
              <a:rPr lang="zh-TW" altLang="en-US" b="0" dirty="0"/>
              <a:t>」顯示出來的部分</a:t>
            </a:r>
            <a:r>
              <a:rPr lang="zh-TW" altLang="en-US" b="0" dirty="0" smtClean="0"/>
              <a:t>網路卡</a:t>
            </a:r>
            <a:r>
              <a:rPr lang="zh-TW" altLang="en-US" b="0" dirty="0"/>
              <a:t>資訊。圖中包含一張有線網路卡（乙太網路）以及一張無線網路卡</a:t>
            </a:r>
            <a:r>
              <a:rPr lang="zh-TW" altLang="en-US" b="0" dirty="0" smtClean="0"/>
              <a:t>的資訊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3203975"/>
            <a:ext cx="4802637" cy="329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6-3 </a:t>
            </a:r>
            <a:r>
              <a:rPr lang="zh-TW" altLang="en-US" dirty="0" smtClean="0"/>
              <a:t>網路層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網路層在網際網路裡扮演十分重要的角色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重要的功能包括</a:t>
            </a:r>
            <a:endParaRPr lang="en-US" altLang="zh-TW" dirty="0" smtClean="0"/>
          </a:p>
          <a:p>
            <a:pPr lvl="1" algn="l" eaLnBrk="1" hangingPunct="1"/>
            <a:r>
              <a:rPr lang="zh-TW" altLang="en-US" dirty="0" smtClean="0"/>
              <a:t>網路位址</a:t>
            </a:r>
            <a:r>
              <a:rPr lang="en-US" altLang="zh-TW" dirty="0" smtClean="0"/>
              <a:t> (addressing)</a:t>
            </a:r>
            <a:r>
              <a:rPr lang="zh-TW" altLang="en-US" dirty="0" smtClean="0"/>
              <a:t>、資料切割</a:t>
            </a:r>
            <a:r>
              <a:rPr lang="en-US" altLang="zh-TW" dirty="0" smtClean="0"/>
              <a:t> (fragmentation)</a:t>
            </a:r>
            <a:r>
              <a:rPr lang="zh-TW" altLang="en-US" dirty="0" smtClean="0"/>
              <a:t>以及網路路由</a:t>
            </a:r>
            <a:r>
              <a:rPr lang="en-US" altLang="zh-TW" dirty="0" smtClean="0"/>
              <a:t> (routing)</a:t>
            </a:r>
          </a:p>
          <a:p>
            <a:pPr eaLnBrk="1" hangingPunct="1"/>
            <a:r>
              <a:rPr lang="zh-TW" altLang="en-US" dirty="0" smtClean="0"/>
              <a:t>常用的網路層協定為</a:t>
            </a:r>
            <a:r>
              <a:rPr lang="en-US" altLang="zh-TW" dirty="0" err="1" smtClean="0"/>
              <a:t>IPv4</a:t>
            </a:r>
            <a:r>
              <a:rPr lang="zh-TW" altLang="en-US" dirty="0" smtClean="0"/>
              <a:t>及</a:t>
            </a:r>
            <a:r>
              <a:rPr lang="en-US" altLang="zh-TW" dirty="0" err="1" smtClean="0"/>
              <a:t>IPv6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IP (Internet Protocol)</a:t>
            </a:r>
            <a:r>
              <a:rPr lang="zh-TW" altLang="en-US" dirty="0" smtClean="0"/>
              <a:t>協定的第四版和第六版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目前最常用的網路層協定是</a:t>
            </a:r>
            <a:r>
              <a:rPr lang="en-US" altLang="zh-TW" dirty="0" err="1" smtClean="0"/>
              <a:t>IPv4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但一直以來也有人在推廣</a:t>
            </a:r>
            <a:r>
              <a:rPr lang="en-US" altLang="zh-TW" dirty="0" err="1" smtClean="0"/>
              <a:t>IPv6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085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網路位址</a:t>
            </a:r>
          </a:p>
        </p:txBody>
      </p:sp>
      <p:sp>
        <p:nvSpPr>
          <p:cNvPr id="93187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r>
              <a:rPr lang="zh-TW" altLang="en-US" b="0" smtClean="0"/>
              <a:t>每一個連上網際網路的主機，都必須要有一個可以在網路上識別的位址。這個位址便是在網路層裡定義的；而這也是網路層裡最基本的功能！目前</a:t>
            </a:r>
            <a:r>
              <a:rPr lang="en-US" altLang="zh-TW" b="0" smtClean="0"/>
              <a:t>Internet </a:t>
            </a:r>
            <a:r>
              <a:rPr lang="zh-TW" altLang="en-US" b="0" smtClean="0"/>
              <a:t>上常用的協定是</a:t>
            </a:r>
            <a:r>
              <a:rPr lang="en-US" altLang="zh-TW" b="0" smtClean="0"/>
              <a:t>IP</a:t>
            </a:r>
            <a:r>
              <a:rPr lang="zh-TW" altLang="en-US" b="0" smtClean="0"/>
              <a:t>（</a:t>
            </a:r>
            <a:r>
              <a:rPr lang="en-US" altLang="zh-TW" b="0" smtClean="0"/>
              <a:t>Internet Protocol</a:t>
            </a:r>
            <a:r>
              <a:rPr lang="zh-TW" altLang="en-US" b="0" smtClean="0"/>
              <a:t>）協定，有</a:t>
            </a:r>
            <a:r>
              <a:rPr lang="en-US" altLang="zh-TW" b="0" smtClean="0"/>
              <a:t>IPv4 </a:t>
            </a:r>
            <a:r>
              <a:rPr lang="zh-TW" altLang="en-US" b="0" smtClean="0"/>
              <a:t>和</a:t>
            </a:r>
            <a:r>
              <a:rPr lang="en-US" altLang="zh-TW" b="0" smtClean="0"/>
              <a:t>IPv6 </a:t>
            </a:r>
            <a:r>
              <a:rPr lang="zh-TW" altLang="en-US" b="0" smtClean="0"/>
              <a:t>二個常見的版本。</a:t>
            </a: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598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</a:t>
            </a:r>
            <a:r>
              <a:rPr lang="en-US" altLang="zh-TW" dirty="0"/>
              <a:t>IP</a:t>
            </a:r>
            <a:r>
              <a:rPr lang="zh-TW" altLang="en-US" dirty="0"/>
              <a:t>分段表示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3865"/>
            <a:ext cx="7620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4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私有</a:t>
            </a:r>
            <a:r>
              <a:rPr lang="en-US" altLang="zh-TW" dirty="0"/>
              <a:t>IP</a:t>
            </a:r>
            <a:r>
              <a:rPr lang="zh-TW" altLang="en-US" dirty="0"/>
              <a:t>位址列表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303875"/>
            <a:ext cx="7639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800" dirty="0" smtClean="0"/>
              <a:t>6-1 </a:t>
            </a:r>
            <a:r>
              <a:rPr lang="zh-TW" altLang="en-US" sz="3800" dirty="0" smtClean="0"/>
              <a:t>網際網路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「網路」和「網際網路」是常常混淆的二個名詞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網路：把電腦與電腦使用網路線相連成網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網際網路（</a:t>
            </a:r>
            <a:r>
              <a:rPr lang="en-US" altLang="zh-TW" smtClean="0"/>
              <a:t>Internet</a:t>
            </a:r>
            <a:r>
              <a:rPr lang="zh-TW" altLang="en-US" smtClean="0"/>
              <a:t>）：連結各個網路所成的大型網路</a:t>
            </a:r>
            <a:r>
              <a:rPr lang="en-US" altLang="zh-TW" smtClean="0"/>
              <a:t>(inter-network)</a:t>
            </a:r>
            <a:r>
              <a:rPr lang="zh-TW" altLang="en-US" smtClean="0"/>
              <a:t>，特指今日全球個人電腦等設備所連結上的大型網路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連結上網的機器常稱為主機</a:t>
            </a:r>
            <a:r>
              <a:rPr lang="en-US" altLang="zh-TW" smtClean="0"/>
              <a:t>(host)</a:t>
            </a:r>
            <a:r>
              <a:rPr lang="zh-TW" altLang="en-US" smtClean="0"/>
              <a:t>或是終端</a:t>
            </a:r>
            <a:r>
              <a:rPr lang="en-US" altLang="zh-TW" smtClean="0"/>
              <a:t>(terminal)</a:t>
            </a:r>
          </a:p>
        </p:txBody>
      </p:sp>
    </p:spTree>
    <p:extLst>
      <p:ext uri="{BB962C8B-B14F-4D97-AF65-F5344CB8AC3E}">
        <p14:creationId xmlns:p14="http://schemas.microsoft.com/office/powerpoint/2010/main" val="6087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資料切割（</a:t>
            </a:r>
            <a:r>
              <a:rPr lang="en-US" altLang="zh-TW" dirty="0"/>
              <a:t>fragmentation</a:t>
            </a:r>
            <a:r>
              <a:rPr lang="zh-TW" altLang="en-US" dirty="0"/>
              <a:t>）</a:t>
            </a:r>
            <a:br>
              <a:rPr lang="zh-TW" altLang="en-US" dirty="0"/>
            </a:br>
            <a:r>
              <a:rPr lang="zh-TW" altLang="en-US" dirty="0"/>
              <a:t>與組裝（</a:t>
            </a:r>
            <a:r>
              <a:rPr lang="en-US" altLang="zh-TW" dirty="0"/>
              <a:t>defragmentation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b="0" dirty="0"/>
              <a:t>網路層另一個基本的功能，就是網路封包的切割與</a:t>
            </a:r>
            <a:r>
              <a:rPr lang="zh-TW" altLang="en-US" b="0" dirty="0" smtClean="0"/>
              <a:t>組裝。網際網路</a:t>
            </a:r>
            <a:r>
              <a:rPr lang="zh-TW" altLang="en-US" b="0" dirty="0"/>
              <a:t>上的資料傳輸以封包為單位，</a:t>
            </a:r>
            <a:r>
              <a:rPr lang="zh-TW" altLang="en-US" b="0" dirty="0" smtClean="0"/>
              <a:t>而在</a:t>
            </a:r>
            <a:r>
              <a:rPr lang="zh-TW" altLang="en-US" b="0" dirty="0"/>
              <a:t>不同網路裡，所定義的封包大小上限可能會有所不同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在</a:t>
            </a:r>
            <a:r>
              <a:rPr lang="zh-TW" altLang="en-US" b="0" dirty="0"/>
              <a:t>網路層進行資料傳輸時，必須依據網路的限制，視</a:t>
            </a:r>
            <a:r>
              <a:rPr lang="zh-TW" altLang="en-US" b="0" dirty="0" smtClean="0"/>
              <a:t>資料</a:t>
            </a:r>
            <a:r>
              <a:rPr lang="zh-TW" altLang="en-US" b="0" dirty="0"/>
              <a:t>大小情形加以裁切。每一個封包裡除了存放傳輸內容外</a:t>
            </a:r>
            <a:r>
              <a:rPr lang="zh-TW" altLang="en-US" b="0" dirty="0" smtClean="0"/>
              <a:t>，還</a:t>
            </a:r>
            <a:r>
              <a:rPr lang="zh-TW" altLang="en-US" b="0" dirty="0"/>
              <a:t>需要加上標頭（</a:t>
            </a:r>
            <a:r>
              <a:rPr lang="en-US" altLang="zh-TW" b="0" dirty="0"/>
              <a:t>header</a:t>
            </a:r>
            <a:r>
              <a:rPr lang="zh-TW" altLang="en-US" b="0" dirty="0" smtClean="0"/>
              <a:t>）。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標</a:t>
            </a:r>
            <a:r>
              <a:rPr lang="zh-TW" altLang="en-US" b="0" dirty="0"/>
              <a:t>頭裡記錄網路層協定裡的</a:t>
            </a:r>
            <a:r>
              <a:rPr lang="zh-TW" altLang="en-US" b="0" dirty="0" smtClean="0"/>
              <a:t>許多資訊</a:t>
            </a:r>
            <a:r>
              <a:rPr lang="zh-TW" altLang="en-US" b="0" dirty="0"/>
              <a:t>，包括協定的版本、封包大小、來源主機位址、目的</a:t>
            </a:r>
            <a:r>
              <a:rPr lang="zh-TW" altLang="en-US" b="0" dirty="0" smtClean="0"/>
              <a:t>地主</a:t>
            </a:r>
            <a:r>
              <a:rPr lang="zh-TW" altLang="en-US" b="0" dirty="0"/>
              <a:t>機位址、夾帶的資料是否經過裁切、封包標頭檢查碼等</a:t>
            </a:r>
            <a:r>
              <a:rPr lang="zh-TW" altLang="en-US" b="0" dirty="0" smtClean="0"/>
              <a:t>資訊</a:t>
            </a:r>
            <a:r>
              <a:rPr lang="zh-TW" altLang="en-US" b="0" dirty="0"/>
              <a:t>。而接收端收到這些資料後，會再依據標頭裡所夾帶的</a:t>
            </a:r>
            <a:r>
              <a:rPr lang="zh-TW" altLang="en-US" b="0" dirty="0" smtClean="0"/>
              <a:t>資訊</a:t>
            </a:r>
            <a:r>
              <a:rPr lang="zh-TW" altLang="en-US" b="0" dirty="0"/>
              <a:t>，驗證封包標頭的正確性，並視情況進行內容的重組和</a:t>
            </a:r>
            <a:r>
              <a:rPr lang="zh-TW" altLang="en-US" b="0" dirty="0" smtClean="0"/>
              <a:t>還原。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57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700" b="0" dirty="0"/>
              <a:t>資料切割成封包，每一個封包加上標頭後才進行傳送。接收方</a:t>
            </a:r>
            <a:r>
              <a:rPr lang="zh-TW" altLang="en-US" sz="2700" b="0" dirty="0" smtClean="0"/>
              <a:t>收到</a:t>
            </a:r>
            <a:r>
              <a:rPr lang="zh-TW" altLang="en-US" sz="2700" b="0" dirty="0"/>
              <a:t>後再反向處理：移除標頭並進行重組</a:t>
            </a:r>
            <a:endParaRPr lang="zh-TW" altLang="en-US" sz="27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87" y="2214563"/>
            <a:ext cx="4876225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1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網路路由</a:t>
            </a:r>
            <a:r>
              <a:rPr lang="zh-TW" altLang="en-US" dirty="0"/>
              <a:t>（</a:t>
            </a:r>
            <a:r>
              <a:rPr lang="en-US" altLang="zh-TW" dirty="0"/>
              <a:t>routing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路由可以說是網路層裡最重要的功能！網路封包由</a:t>
            </a:r>
            <a:r>
              <a:rPr lang="zh-TW" altLang="en-US" b="0" dirty="0" smtClean="0"/>
              <a:t>網路主機</a:t>
            </a:r>
            <a:r>
              <a:rPr lang="zh-TW" altLang="en-US" b="0" dirty="0"/>
              <a:t>送出後，便由路由器（</a:t>
            </a:r>
            <a:r>
              <a:rPr lang="en-US" altLang="zh-TW" b="0" dirty="0"/>
              <a:t>router</a:t>
            </a:r>
            <a:r>
              <a:rPr lang="zh-TW" altLang="en-US" b="0" dirty="0"/>
              <a:t>）負責傳送。整個</a:t>
            </a:r>
            <a:r>
              <a:rPr lang="zh-TW" altLang="en-US" b="0" dirty="0" smtClean="0"/>
              <a:t>網際網路是</a:t>
            </a:r>
            <a:r>
              <a:rPr lang="zh-TW" altLang="en-US" b="0" dirty="0"/>
              <a:t>由大小不一的路由器合力串接</a:t>
            </a:r>
            <a:r>
              <a:rPr lang="zh-TW" altLang="en-US" b="0" dirty="0" smtClean="0"/>
              <a:t>起來。</a:t>
            </a:r>
            <a:endParaRPr lang="en-US" altLang="zh-TW" b="0" dirty="0" smtClean="0"/>
          </a:p>
          <a:p>
            <a:r>
              <a:rPr lang="zh-TW" altLang="en-US" b="0" dirty="0" smtClean="0"/>
              <a:t>由於從發送</a:t>
            </a:r>
            <a:r>
              <a:rPr lang="zh-TW" altLang="en-US" b="0" dirty="0"/>
              <a:t>端將訊息傳送至目的端的路徑可能有很多種，路由器</a:t>
            </a:r>
            <a:r>
              <a:rPr lang="zh-TW" altLang="en-US" b="0" dirty="0" smtClean="0"/>
              <a:t>會倚靠</a:t>
            </a:r>
            <a:r>
              <a:rPr lang="zh-TW" altLang="en-US" b="0" dirty="0"/>
              <a:t>路徑演算法（</a:t>
            </a:r>
            <a:r>
              <a:rPr lang="en-US" altLang="zh-TW" b="0" dirty="0"/>
              <a:t>routing algorithm</a:t>
            </a:r>
            <a:r>
              <a:rPr lang="zh-TW" altLang="en-US" b="0" dirty="0"/>
              <a:t>），計算由發送端至</a:t>
            </a:r>
            <a:r>
              <a:rPr lang="zh-TW" altLang="en-US" b="0" dirty="0" smtClean="0"/>
              <a:t>目的端</a:t>
            </a:r>
            <a:r>
              <a:rPr lang="zh-TW" altLang="en-US" b="0" dirty="0"/>
              <a:t>的最佳路徑。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0" dirty="0"/>
              <a:t>資料從傳送端送出後，經過數個路由器，最後抵達接收端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2213865"/>
            <a:ext cx="73247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4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 err="1"/>
              <a:t>CAIDA</a:t>
            </a:r>
            <a:r>
              <a:rPr lang="zh-TW" altLang="en-US" b="0" dirty="0"/>
              <a:t>機構於</a:t>
            </a:r>
            <a:r>
              <a:rPr lang="en-US" altLang="zh-TW" b="0" dirty="0"/>
              <a:t>2013 </a:t>
            </a:r>
            <a:r>
              <a:rPr lang="zh-TW" altLang="en-US" b="0" dirty="0"/>
              <a:t>年量測的</a:t>
            </a:r>
            <a:r>
              <a:rPr lang="en-US" altLang="zh-TW" b="0" dirty="0" err="1"/>
              <a:t>IPv4</a:t>
            </a:r>
            <a:r>
              <a:rPr lang="en-US" altLang="zh-TW" b="0" dirty="0"/>
              <a:t> </a:t>
            </a:r>
            <a:r>
              <a:rPr lang="zh-TW" altLang="en-US" b="0" dirty="0"/>
              <a:t>和</a:t>
            </a:r>
            <a:r>
              <a:rPr lang="en-US" altLang="zh-TW" b="0" dirty="0" err="1"/>
              <a:t>IPv6</a:t>
            </a:r>
            <a:r>
              <a:rPr lang="en-US" altLang="zh-TW" b="0" dirty="0"/>
              <a:t> </a:t>
            </a:r>
            <a:r>
              <a:rPr lang="zh-TW" altLang="en-US" b="0" dirty="0"/>
              <a:t>骨幹網路連接情況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2474913"/>
            <a:ext cx="57245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7"/>
            <a:ext cx="8345270" cy="1637757"/>
          </a:xfrm>
        </p:spPr>
        <p:txBody>
          <a:bodyPr>
            <a:noAutofit/>
          </a:bodyPr>
          <a:lstStyle/>
          <a:p>
            <a:pPr algn="l"/>
            <a:r>
              <a:rPr lang="zh-TW" altLang="en-US" sz="2700" b="0" dirty="0"/>
              <a:t>在</a:t>
            </a:r>
            <a:r>
              <a:rPr lang="en-US" altLang="zh-TW" sz="2700" b="0" dirty="0"/>
              <a:t>Linux </a:t>
            </a:r>
            <a:r>
              <a:rPr lang="zh-TW" altLang="en-US" sz="2700" b="0" dirty="0"/>
              <a:t>系統上使用</a:t>
            </a:r>
            <a:r>
              <a:rPr lang="en-US" altLang="zh-TW" sz="2700" b="0" dirty="0"/>
              <a:t>traceroute </a:t>
            </a:r>
            <a:r>
              <a:rPr lang="zh-TW" altLang="en-US" sz="2700" b="0" dirty="0"/>
              <a:t>指令查詢封包傳送路徑上的路由器位址。其中出現「*」號的</a:t>
            </a:r>
            <a:r>
              <a:rPr lang="zh-TW" altLang="en-US" sz="2700" b="0" dirty="0" smtClean="0"/>
              <a:t>，表示</a:t>
            </a:r>
            <a:r>
              <a:rPr lang="zh-TW" altLang="en-US" sz="2700" b="0" dirty="0"/>
              <a:t>路由器探測逾時，或是路由器不允許</a:t>
            </a:r>
            <a:r>
              <a:rPr lang="en-US" altLang="zh-TW" sz="2700" b="0" dirty="0"/>
              <a:t>/ </a:t>
            </a:r>
            <a:r>
              <a:rPr lang="zh-TW" altLang="en-US" sz="2700" b="0" dirty="0"/>
              <a:t>不支援探測。</a:t>
            </a:r>
            <a:endParaRPr lang="zh-TW" altLang="en-US" sz="27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501906"/>
            <a:ext cx="76581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2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6-4 </a:t>
            </a:r>
            <a:r>
              <a:rPr lang="zh-TW" altLang="en-US" dirty="0"/>
              <a:t>傳輸層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zh-TW" altLang="en-US" b="0" dirty="0"/>
              <a:t>傳輸層在網際網路裡也扮演很重要的角色。我們可以</a:t>
            </a:r>
            <a:r>
              <a:rPr lang="zh-TW" altLang="en-US" b="0" dirty="0" smtClean="0"/>
              <a:t>透過網路</a:t>
            </a:r>
            <a:r>
              <a:rPr lang="zh-TW" altLang="en-US" b="0" dirty="0"/>
              <a:t>層的</a:t>
            </a:r>
            <a:r>
              <a:rPr lang="en-US" altLang="zh-TW" b="0" dirty="0"/>
              <a:t>IP</a:t>
            </a:r>
            <a:r>
              <a:rPr lang="zh-TW" altLang="en-US" b="0" dirty="0"/>
              <a:t>位址找到網路上的指定主機。然而，不論是</a:t>
            </a:r>
            <a:r>
              <a:rPr lang="zh-TW" altLang="en-US" b="0" dirty="0" smtClean="0"/>
              <a:t>主從</a:t>
            </a:r>
            <a:r>
              <a:rPr lang="zh-TW" altLang="en-US" b="0" dirty="0"/>
              <a:t>式或是同儕式的網路服務架構，同一台主機可能需要</a:t>
            </a:r>
            <a:r>
              <a:rPr lang="zh-TW" altLang="en-US" b="0" dirty="0" smtClean="0"/>
              <a:t>同時服務</a:t>
            </a:r>
            <a:r>
              <a:rPr lang="zh-TW" altLang="en-US" b="0" dirty="0"/>
              <a:t>許多來自不同</a:t>
            </a:r>
            <a:r>
              <a:rPr lang="en-US" altLang="zh-TW" b="0" dirty="0"/>
              <a:t>IP</a:t>
            </a:r>
            <a:r>
              <a:rPr lang="zh-TW" altLang="en-US" b="0" dirty="0"/>
              <a:t>位址的網路使用者；而同一個使用者</a:t>
            </a:r>
            <a:r>
              <a:rPr lang="zh-TW" altLang="en-US" b="0" dirty="0" smtClean="0"/>
              <a:t>也可能</a:t>
            </a:r>
            <a:r>
              <a:rPr lang="zh-TW" altLang="en-US" b="0" dirty="0"/>
              <a:t>同時使用多個不同</a:t>
            </a:r>
            <a:r>
              <a:rPr lang="en-US" altLang="zh-TW" b="0" dirty="0"/>
              <a:t>IP </a:t>
            </a:r>
            <a:r>
              <a:rPr lang="zh-TW" altLang="en-US" b="0" dirty="0"/>
              <a:t>位址主機上的服務；甚至一個</a:t>
            </a:r>
            <a:r>
              <a:rPr lang="zh-TW" altLang="en-US" b="0" dirty="0" smtClean="0"/>
              <a:t>使用者</a:t>
            </a:r>
            <a:r>
              <a:rPr lang="zh-TW" altLang="en-US" b="0" dirty="0"/>
              <a:t>可能同時使用位於同一台主機上的多種服務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10000"/>
              </a:lnSpc>
            </a:pPr>
            <a:r>
              <a:rPr lang="zh-TW" altLang="en-US" b="0" dirty="0" smtClean="0"/>
              <a:t>因此</a:t>
            </a:r>
            <a:r>
              <a:rPr lang="zh-TW" altLang="en-US" b="0" dirty="0"/>
              <a:t>，</a:t>
            </a:r>
            <a:r>
              <a:rPr lang="zh-TW" altLang="en-US" b="0" dirty="0" smtClean="0"/>
              <a:t>除了透過</a:t>
            </a:r>
            <a:r>
              <a:rPr lang="en-US" altLang="zh-TW" b="0" dirty="0"/>
              <a:t>IP </a:t>
            </a:r>
            <a:r>
              <a:rPr lang="zh-TW" altLang="en-US" b="0" dirty="0"/>
              <a:t>位址外，我們需要使用另一種方式來識別網路主機</a:t>
            </a:r>
            <a:r>
              <a:rPr lang="zh-TW" altLang="en-US" b="0" dirty="0" smtClean="0"/>
              <a:t>上的</a:t>
            </a:r>
            <a:r>
              <a:rPr lang="zh-TW" altLang="en-US" b="0" dirty="0"/>
              <a:t>服務和連線。而這件事情就是透過傳輸層的協定來達成。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92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6-4 </a:t>
            </a:r>
            <a:r>
              <a:rPr lang="zh-TW" altLang="en-US" dirty="0"/>
              <a:t>傳輸層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588409221"/>
              </p:ext>
            </p:extLst>
          </p:nvPr>
        </p:nvGraphicFramePr>
        <p:xfrm>
          <a:off x="791581" y="1898830"/>
          <a:ext cx="8010890" cy="415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6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多工（</a:t>
            </a:r>
            <a:r>
              <a:rPr lang="en-US" altLang="zh-TW" dirty="0"/>
              <a:t>multiplexing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TW" altLang="en-US" b="0" dirty="0"/>
              <a:t>任意二個網路上的主機，都可以建立多組不同的網路</a:t>
            </a:r>
            <a:r>
              <a:rPr lang="zh-TW" altLang="en-US" b="0" dirty="0" smtClean="0"/>
              <a:t>連線</a:t>
            </a:r>
            <a:r>
              <a:rPr lang="zh-TW" altLang="en-US" b="0" dirty="0"/>
              <a:t>以交換資料。為了識別網路連線，除了透過來源主機的</a:t>
            </a:r>
            <a:r>
              <a:rPr lang="zh-TW" altLang="en-US" b="0" dirty="0" smtClean="0"/>
              <a:t>網路</a:t>
            </a:r>
            <a:r>
              <a:rPr lang="en-US" altLang="zh-TW" b="0" dirty="0"/>
              <a:t>IP</a:t>
            </a:r>
            <a:r>
              <a:rPr lang="zh-TW" altLang="en-US" b="0" dirty="0"/>
              <a:t>位址和目的主機的網路</a:t>
            </a:r>
            <a:r>
              <a:rPr lang="en-US" altLang="zh-TW" b="0" dirty="0"/>
              <a:t>IP</a:t>
            </a:r>
            <a:r>
              <a:rPr lang="zh-TW" altLang="en-US" b="0" dirty="0"/>
              <a:t>位址之外，利用傳輸層協定</a:t>
            </a:r>
            <a:r>
              <a:rPr lang="zh-TW" altLang="en-US" b="0" dirty="0" smtClean="0"/>
              <a:t>，還</a:t>
            </a:r>
            <a:r>
              <a:rPr lang="zh-TW" altLang="en-US" b="0" dirty="0"/>
              <a:t>可以透過「連接埠編號（</a:t>
            </a:r>
            <a:r>
              <a:rPr lang="en-US" altLang="zh-TW" b="0" dirty="0"/>
              <a:t>port number</a:t>
            </a:r>
            <a:r>
              <a:rPr lang="zh-TW" altLang="en-US" b="0" dirty="0"/>
              <a:t>）」來識別網路</a:t>
            </a:r>
            <a:r>
              <a:rPr lang="zh-TW" altLang="en-US" b="0" dirty="0" smtClean="0"/>
              <a:t>連線</a:t>
            </a:r>
            <a:r>
              <a:rPr lang="zh-TW" altLang="en-US" b="0" dirty="0"/>
              <a:t>。文獻上常常以</a:t>
            </a:r>
            <a:r>
              <a:rPr lang="en-US" altLang="zh-TW" b="0" dirty="0"/>
              <a:t>5-tuple </a:t>
            </a:r>
            <a:r>
              <a:rPr lang="zh-TW" altLang="en-US" b="0" dirty="0"/>
              <a:t>來定義一條網路連線，其中包括</a:t>
            </a:r>
            <a:r>
              <a:rPr lang="zh-TW" altLang="en-US" b="0" dirty="0" smtClean="0"/>
              <a:t>本機</a:t>
            </a:r>
            <a:r>
              <a:rPr lang="en-US" altLang="zh-TW" b="0" dirty="0"/>
              <a:t>IP</a:t>
            </a:r>
            <a:r>
              <a:rPr lang="zh-TW" altLang="en-US" b="0" dirty="0"/>
              <a:t>位址、本機連接埠編號、外部主機</a:t>
            </a:r>
            <a:r>
              <a:rPr lang="en-US" altLang="zh-TW" b="0" dirty="0"/>
              <a:t>IP</a:t>
            </a:r>
            <a:r>
              <a:rPr lang="zh-TW" altLang="en-US" b="0" dirty="0"/>
              <a:t>位址、外部主機</a:t>
            </a:r>
            <a:r>
              <a:rPr lang="zh-TW" altLang="en-US" b="0" dirty="0" smtClean="0"/>
              <a:t>連接</a:t>
            </a:r>
            <a:r>
              <a:rPr lang="zh-TW" altLang="en-US" b="0" dirty="0"/>
              <a:t>埠編號，以及傳輸層協定等</a:t>
            </a:r>
            <a:r>
              <a:rPr lang="en-US" altLang="zh-TW" b="0" dirty="0"/>
              <a:t>5</a:t>
            </a:r>
            <a:r>
              <a:rPr lang="zh-TW" altLang="en-US" b="0" dirty="0"/>
              <a:t>項資訊。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6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常用的服務及伺服器連接埠編號對照表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0" y="2213865"/>
            <a:ext cx="7667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網際網路</a:t>
            </a:r>
            <a:r>
              <a:rPr lang="en-US" altLang="zh-TW" smtClean="0"/>
              <a:t>(Internet)</a:t>
            </a:r>
            <a:r>
              <a:rPr lang="zh-TW" altLang="en-US" smtClean="0"/>
              <a:t>示意圖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1520450"/>
            <a:ext cx="6069057" cy="5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72" y="1594122"/>
            <a:ext cx="2868428" cy="129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57" y="3570383"/>
            <a:ext cx="2747443" cy="118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7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9618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zh-TW" altLang="en-US" sz="3600" b="0" dirty="0"/>
              <a:t>在</a:t>
            </a:r>
            <a:r>
              <a:rPr lang="en-US" altLang="zh-TW" sz="3600" b="0" dirty="0"/>
              <a:t>Windows </a:t>
            </a:r>
            <a:r>
              <a:rPr lang="zh-TW" altLang="en-US" sz="3600" b="0" dirty="0"/>
              <a:t>用戶端下使用「</a:t>
            </a:r>
            <a:r>
              <a:rPr lang="en-US" altLang="zh-TW" sz="3600" b="0" dirty="0" err="1"/>
              <a:t>netstat</a:t>
            </a:r>
            <a:r>
              <a:rPr lang="en-US" altLang="zh-TW" sz="3600" b="0" dirty="0"/>
              <a:t> -</a:t>
            </a:r>
            <a:r>
              <a:rPr lang="en-US" altLang="zh-TW" sz="3600" b="0" dirty="0" err="1"/>
              <a:t>na</a:t>
            </a:r>
            <a:r>
              <a:rPr lang="zh-TW" altLang="en-US" sz="3600" b="0" dirty="0"/>
              <a:t>」指令查看主機上相關連線</a:t>
            </a:r>
            <a:endParaRPr lang="zh-TW" altLang="en-US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3915"/>
            <a:ext cx="8099286" cy="28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5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連接導向與無連接導向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「</a:t>
            </a:r>
            <a:r>
              <a:rPr lang="en-US" altLang="zh-TW" b="0" dirty="0"/>
              <a:t>TCP</a:t>
            </a:r>
            <a:r>
              <a:rPr lang="zh-TW" altLang="en-US" b="0" dirty="0"/>
              <a:t>」與「</a:t>
            </a:r>
            <a:r>
              <a:rPr lang="en-US" altLang="zh-TW" b="0" dirty="0" err="1"/>
              <a:t>UDP</a:t>
            </a:r>
            <a:r>
              <a:rPr lang="zh-TW" altLang="en-US" b="0" dirty="0"/>
              <a:t>」是傳輸層中重要的傳輸協定，而</a:t>
            </a:r>
            <a:r>
              <a:rPr lang="zh-TW" altLang="en-US" b="0" dirty="0" smtClean="0"/>
              <a:t>這二者</a:t>
            </a:r>
            <a:r>
              <a:rPr lang="zh-TW" altLang="en-US" b="0" dirty="0"/>
              <a:t>間最大的差別，就是連接導向（</a:t>
            </a:r>
            <a:r>
              <a:rPr lang="en-US" altLang="zh-TW" b="0" dirty="0"/>
              <a:t>connection-oriented</a:t>
            </a:r>
            <a:r>
              <a:rPr lang="zh-TW" altLang="en-US" b="0" dirty="0" smtClean="0"/>
              <a:t>）和</a:t>
            </a:r>
            <a:r>
              <a:rPr lang="zh-TW" altLang="en-US" b="0" dirty="0"/>
              <a:t>無連接導向（</a:t>
            </a:r>
            <a:r>
              <a:rPr lang="en-US" altLang="zh-TW" b="0" dirty="0"/>
              <a:t>connectionless</a:t>
            </a:r>
            <a:r>
              <a:rPr lang="zh-TW" altLang="en-US" b="0" dirty="0"/>
              <a:t>）的連線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r>
              <a:rPr lang="en-US" altLang="zh-TW" b="0" dirty="0" smtClean="0"/>
              <a:t>TCP</a:t>
            </a:r>
            <a:r>
              <a:rPr lang="zh-TW" altLang="en-US" b="0" dirty="0"/>
              <a:t>建立的是</a:t>
            </a:r>
            <a:r>
              <a:rPr lang="zh-TW" altLang="en-US" b="0" dirty="0" smtClean="0"/>
              <a:t>一個連接</a:t>
            </a:r>
            <a:r>
              <a:rPr lang="zh-TW" altLang="en-US" b="0" dirty="0"/>
              <a:t>導向的連線，也就是說，連線二端的機器，在開始</a:t>
            </a:r>
            <a:r>
              <a:rPr lang="zh-TW" altLang="en-US" b="0" dirty="0" smtClean="0"/>
              <a:t>傳送</a:t>
            </a:r>
            <a:r>
              <a:rPr lang="zh-TW" altLang="en-US" b="0" dirty="0"/>
              <a:t>資料前，必須先透過一個設定連線的動作。這也就是</a:t>
            </a:r>
            <a:r>
              <a:rPr lang="zh-TW" altLang="en-US" b="0" dirty="0" smtClean="0"/>
              <a:t>所謂的</a:t>
            </a:r>
            <a:r>
              <a:rPr lang="zh-TW" altLang="en-US" b="0" dirty="0"/>
              <a:t>「三方交握（</a:t>
            </a:r>
            <a:r>
              <a:rPr lang="en-US" altLang="zh-TW" b="0" dirty="0"/>
              <a:t>three-way handshaking</a:t>
            </a:r>
            <a:r>
              <a:rPr lang="zh-TW" altLang="en-US" b="0" dirty="0"/>
              <a:t>）」動作。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2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可靠傳輸（</a:t>
            </a:r>
            <a:r>
              <a:rPr lang="en-US" altLang="zh-TW" dirty="0"/>
              <a:t>reliability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b="0" dirty="0"/>
              <a:t>傳輸層可以提供較可靠的網路資料傳輸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網際網路使用封</a:t>
            </a:r>
            <a:r>
              <a:rPr lang="zh-TW" altLang="en-US" b="0" dirty="0"/>
              <a:t>包交換技術進行封包的傳送，而常見的錯誤包括封包</a:t>
            </a:r>
            <a:r>
              <a:rPr lang="zh-TW" altLang="en-US" b="0" dirty="0" smtClean="0">
                <a:solidFill>
                  <a:srgbClr val="C00000"/>
                </a:solidFill>
              </a:rPr>
              <a:t>內容錯誤</a:t>
            </a:r>
            <a:r>
              <a:rPr lang="zh-TW" altLang="en-US" b="0" dirty="0"/>
              <a:t>以及</a:t>
            </a:r>
            <a:r>
              <a:rPr lang="zh-TW" altLang="en-US" b="0" dirty="0">
                <a:solidFill>
                  <a:srgbClr val="C00000"/>
                </a:solidFill>
              </a:rPr>
              <a:t>封包遺失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封</a:t>
            </a:r>
            <a:r>
              <a:rPr lang="zh-TW" altLang="en-US" b="0" dirty="0"/>
              <a:t>包內容錯誤可以透過錯誤檢查碼的</a:t>
            </a:r>
            <a:r>
              <a:rPr lang="zh-TW" altLang="en-US" b="0" dirty="0" smtClean="0"/>
              <a:t>方式</a:t>
            </a:r>
            <a:r>
              <a:rPr lang="zh-TW" altLang="en-US" b="0" dirty="0"/>
              <a:t>來檢測。不論是使用</a:t>
            </a:r>
            <a:r>
              <a:rPr lang="en-US" altLang="zh-TW" b="0" dirty="0"/>
              <a:t>TCP</a:t>
            </a:r>
            <a:r>
              <a:rPr lang="zh-TW" altLang="en-US" b="0" dirty="0"/>
              <a:t>或是</a:t>
            </a:r>
            <a:r>
              <a:rPr lang="en-US" altLang="zh-TW" b="0" dirty="0" err="1"/>
              <a:t>UDP</a:t>
            </a:r>
            <a:r>
              <a:rPr lang="zh-TW" altLang="en-US" b="0" dirty="0"/>
              <a:t>，這二個傳輸協定都</a:t>
            </a:r>
            <a:r>
              <a:rPr lang="zh-TW" altLang="en-US" b="0" dirty="0" smtClean="0"/>
              <a:t>可以</a:t>
            </a:r>
            <a:r>
              <a:rPr lang="zh-TW" altLang="en-US" b="0" dirty="0"/>
              <a:t>透過錯誤檢查碼來驗證傳輸內容的正確性</a:t>
            </a:r>
            <a:r>
              <a:rPr lang="en-US" altLang="zh-TW" b="0" dirty="0"/>
              <a:t>1</a:t>
            </a:r>
            <a:r>
              <a:rPr lang="zh-TW" altLang="en-US" b="0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8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當發現內容有誤時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39618148"/>
              </p:ext>
            </p:extLst>
          </p:nvPr>
        </p:nvGraphicFramePr>
        <p:xfrm>
          <a:off x="1016605" y="1853825"/>
          <a:ext cx="7445170" cy="433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流量控制（</a:t>
            </a:r>
            <a:r>
              <a:rPr lang="en-US" altLang="zh-TW" dirty="0"/>
              <a:t>flow control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b="0" dirty="0"/>
              <a:t>流量控制的目的，是讓傳送端盡量以符合網路及接收</a:t>
            </a:r>
            <a:r>
              <a:rPr lang="zh-TW" altLang="en-US" b="0" dirty="0" smtClean="0"/>
              <a:t>端能力</a:t>
            </a:r>
            <a:r>
              <a:rPr lang="zh-TW" altLang="en-US" b="0" dirty="0"/>
              <a:t>的方式傳送，以避免發生接收端來不及處理的情況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一般而言</a:t>
            </a:r>
            <a:r>
              <a:rPr lang="zh-TW" altLang="en-US" b="0" dirty="0"/>
              <a:t>，伺服器可能是配備大頻寬、多核心的高檔電腦；而</a:t>
            </a:r>
            <a:r>
              <a:rPr lang="zh-TW" altLang="en-US" b="0" dirty="0" smtClean="0"/>
              <a:t>用戶端</a:t>
            </a:r>
            <a:r>
              <a:rPr lang="zh-TW" altLang="en-US" b="0" dirty="0"/>
              <a:t>可能只是平價的電腦、手機或是平板電腦。如果用戶端的</a:t>
            </a:r>
            <a:r>
              <a:rPr lang="zh-TW" altLang="en-US" b="0" dirty="0" smtClean="0"/>
              <a:t>主機</a:t>
            </a:r>
            <a:r>
              <a:rPr lang="zh-TW" altLang="en-US" b="0" dirty="0"/>
              <a:t>能力較弱，每秒只能接收及處理</a:t>
            </a:r>
            <a:r>
              <a:rPr lang="en-US" altLang="zh-TW" b="0" dirty="0"/>
              <a:t>5</a:t>
            </a:r>
            <a:r>
              <a:rPr lang="zh-TW" altLang="en-US" b="0" dirty="0"/>
              <a:t>個封包；而伺服器硬是</a:t>
            </a:r>
            <a:r>
              <a:rPr lang="zh-TW" altLang="en-US" b="0" dirty="0" smtClean="0"/>
              <a:t>以每</a:t>
            </a:r>
            <a:r>
              <a:rPr lang="zh-TW" altLang="en-US" b="0" dirty="0"/>
              <a:t>秒</a:t>
            </a:r>
            <a:r>
              <a:rPr lang="en-US" altLang="zh-TW" b="0" dirty="0"/>
              <a:t>10</a:t>
            </a:r>
            <a:r>
              <a:rPr lang="zh-TW" altLang="en-US" b="0" dirty="0"/>
              <a:t>個封包的速率傳送資料給用戶端，那麼用戶端就會</a:t>
            </a:r>
            <a:r>
              <a:rPr lang="zh-TW" altLang="en-US" b="0" dirty="0" smtClean="0"/>
              <a:t>發生來不及</a:t>
            </a:r>
            <a:r>
              <a:rPr lang="zh-TW" altLang="en-US" b="0" dirty="0"/>
              <a:t>處理，使得多出來的封包必須被丟棄的情況。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1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流量控制之緩衝區示意圖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" y="2438890"/>
            <a:ext cx="74771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1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壅塞控制（</a:t>
            </a:r>
            <a:r>
              <a:rPr lang="en-US" altLang="zh-TW" smtClean="0"/>
              <a:t>congestion control</a:t>
            </a:r>
            <a:r>
              <a:rPr lang="zh-TW" altLang="en-US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壅塞控制主要是當網路壅塞發生時，減緩網路壅塞情況的措施。</a:t>
            </a:r>
            <a:endParaRPr lang="en-US" altLang="zh-TW" dirty="0" smtClean="0"/>
          </a:p>
          <a:p>
            <a:r>
              <a:rPr lang="zh-TW" altLang="en-US" dirty="0" smtClean="0"/>
              <a:t>由於網際網路使用封包交換機制，將資料轉換為封包後再交給路由器傳送。當網路流量升高、路由器的工作負擔大到無法負擔的時候，便會開始丟棄封包而發生封包遺失（</a:t>
            </a:r>
            <a:r>
              <a:rPr lang="en-US" altLang="zh-TW" dirty="0" smtClean="0"/>
              <a:t>packet loss</a:t>
            </a:r>
            <a:r>
              <a:rPr lang="zh-TW" altLang="en-US" dirty="0" smtClean="0"/>
              <a:t>）的情況。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06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6-5 </a:t>
            </a:r>
            <a:r>
              <a:rPr lang="zh-TW" altLang="en-US" dirty="0"/>
              <a:t>應用層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應用層就是最貼近網路使用者的各種不同應用程式</a:t>
            </a:r>
            <a:r>
              <a:rPr lang="zh-TW" altLang="en-US" dirty="0" smtClean="0"/>
              <a:t>所使用</a:t>
            </a:r>
            <a:r>
              <a:rPr lang="zh-TW" altLang="en-US" dirty="0"/>
              <a:t>的通訊協定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現有</a:t>
            </a:r>
            <a:r>
              <a:rPr lang="zh-TW" altLang="en-US" dirty="0"/>
              <a:t>的網路應用程式和協定包山包海</a:t>
            </a:r>
            <a:r>
              <a:rPr lang="zh-TW" altLang="en-US" dirty="0" smtClean="0"/>
              <a:t>，像是</a:t>
            </a:r>
            <a:r>
              <a:rPr lang="zh-TW" altLang="en-US" dirty="0"/>
              <a:t>用來瀏覽網頁的超文件傳輸協定（</a:t>
            </a:r>
            <a:r>
              <a:rPr lang="en-US" altLang="zh-TW" dirty="0"/>
              <a:t>Hyper-Text </a:t>
            </a:r>
            <a:r>
              <a:rPr lang="en-US" altLang="zh-TW" dirty="0" smtClean="0"/>
              <a:t>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Protocol</a:t>
            </a:r>
            <a:r>
              <a:rPr lang="zh-TW" altLang="en-US" dirty="0"/>
              <a:t>；</a:t>
            </a:r>
            <a:r>
              <a:rPr lang="en-US" altLang="zh-TW" dirty="0"/>
              <a:t>HTTP</a:t>
            </a:r>
            <a:r>
              <a:rPr lang="zh-TW" altLang="en-US" dirty="0"/>
              <a:t>）、傳輸檔案的檔案傳輸協定（</a:t>
            </a:r>
            <a:r>
              <a:rPr lang="en-US" altLang="zh-TW" dirty="0"/>
              <a:t>File </a:t>
            </a:r>
            <a:r>
              <a:rPr lang="en-US" altLang="zh-TW" dirty="0" smtClean="0"/>
              <a:t>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Protocol</a:t>
            </a:r>
            <a:r>
              <a:rPr lang="zh-TW" altLang="en-US" dirty="0"/>
              <a:t>；</a:t>
            </a:r>
            <a:r>
              <a:rPr lang="en-US" altLang="zh-TW" dirty="0"/>
              <a:t>FTP</a:t>
            </a:r>
            <a:r>
              <a:rPr lang="zh-TW" altLang="en-US" dirty="0"/>
              <a:t>）、或是寄送</a:t>
            </a:r>
            <a:r>
              <a:rPr lang="en-US" altLang="zh-TW" dirty="0"/>
              <a:t>Email</a:t>
            </a:r>
            <a:r>
              <a:rPr lang="zh-TW" altLang="en-US" dirty="0"/>
              <a:t>使用的簡易郵件傳輸</a:t>
            </a:r>
            <a:r>
              <a:rPr lang="zh-TW" altLang="en-US" dirty="0" smtClean="0"/>
              <a:t>協定（</a:t>
            </a:r>
            <a:r>
              <a:rPr lang="en-US" altLang="zh-TW" dirty="0"/>
              <a:t>Simple Mail Transfer Protocol</a:t>
            </a:r>
            <a:r>
              <a:rPr lang="zh-TW" altLang="en-US" dirty="0"/>
              <a:t>；</a:t>
            </a:r>
            <a:r>
              <a:rPr lang="en-US" altLang="zh-TW" dirty="0"/>
              <a:t>SMTP</a:t>
            </a:r>
            <a:r>
              <a:rPr lang="zh-TW" altLang="en-US" dirty="0"/>
              <a:t>）等等。</a:t>
            </a:r>
          </a:p>
        </p:txBody>
      </p:sp>
    </p:spTree>
    <p:extLst>
      <p:ext uri="{BB962C8B-B14F-4D97-AF65-F5344CB8AC3E}">
        <p14:creationId xmlns:p14="http://schemas.microsoft.com/office/powerpoint/2010/main" val="25621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b="0" dirty="0"/>
              <a:t>使用</a:t>
            </a:r>
            <a:r>
              <a:rPr lang="en-US" altLang="zh-TW" sz="3200" b="0" dirty="0"/>
              <a:t>Mozilla Thunderbird </a:t>
            </a:r>
            <a:r>
              <a:rPr lang="zh-TW" altLang="en-US" sz="3200" b="0" dirty="0"/>
              <a:t>寄信的操作介面</a:t>
            </a:r>
            <a:endParaRPr lang="zh-TW" altLang="en-US" sz="32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078850"/>
            <a:ext cx="65341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6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61" y="728700"/>
            <a:ext cx="3349715" cy="2987907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0" dirty="0"/>
              <a:t>一個使用</a:t>
            </a:r>
            <a:r>
              <a:rPr lang="en-US" altLang="zh-TW" sz="3200" b="0" dirty="0"/>
              <a:t>SMTP</a:t>
            </a:r>
            <a:r>
              <a:rPr lang="zh-TW" altLang="en-US" sz="3200" b="0" dirty="0"/>
              <a:t>寄送</a:t>
            </a:r>
            <a:r>
              <a:rPr lang="en-US" altLang="zh-TW" sz="3200" b="0" dirty="0"/>
              <a:t>Email </a:t>
            </a:r>
            <a:r>
              <a:rPr lang="zh-TW" altLang="en-US" sz="3200" b="0" dirty="0"/>
              <a:t>的範例</a:t>
            </a:r>
            <a:endParaRPr lang="zh-TW" alt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1" y="728700"/>
            <a:ext cx="3150350" cy="612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6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上網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一般所謂的「上網」指的是「連上網際網路</a:t>
            </a:r>
            <a:r>
              <a:rPr lang="en-US" altLang="zh-TW" smtClean="0"/>
              <a:t>(Internet)</a:t>
            </a:r>
            <a:r>
              <a:rPr lang="zh-TW" altLang="en-US" smtClean="0"/>
              <a:t>」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一般使用者上網都是透過</a:t>
            </a:r>
            <a:r>
              <a:rPr lang="en-US" altLang="zh-TW" smtClean="0"/>
              <a:t>ISP</a:t>
            </a:r>
            <a:r>
              <a:rPr lang="zh-TW" altLang="en-US" smtClean="0"/>
              <a:t>業者</a:t>
            </a:r>
            <a:r>
              <a:rPr lang="en-US" altLang="zh-TW" smtClean="0"/>
              <a:t>(Internet Service Provider)</a:t>
            </a:r>
            <a:r>
              <a:rPr lang="zh-TW" altLang="en-US" smtClean="0"/>
              <a:t>連上網路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知名的</a:t>
            </a:r>
            <a:r>
              <a:rPr lang="en-US" altLang="zh-TW" smtClean="0"/>
              <a:t>ISP</a:t>
            </a:r>
            <a:r>
              <a:rPr lang="zh-TW" altLang="en-US" smtClean="0"/>
              <a:t>業者如中華電信、台灣固網等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各家電信公司的行動網路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提供學術單位連接網路的臺灣學術網路</a:t>
            </a:r>
            <a:r>
              <a:rPr lang="en-US" altLang="zh-TW" smtClean="0"/>
              <a:t>(TANet)</a:t>
            </a:r>
          </a:p>
          <a:p>
            <a:pPr eaLnBrk="1" hangingPunct="1"/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1188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b="0" dirty="0"/>
              <a:t>使用「</a:t>
            </a:r>
            <a:r>
              <a:rPr lang="en-US" altLang="zh-TW" sz="3200" b="0" dirty="0" err="1"/>
              <a:t>nslookup</a:t>
            </a:r>
            <a:r>
              <a:rPr lang="zh-TW" altLang="en-US" sz="3200" b="0" dirty="0"/>
              <a:t>」指令透過</a:t>
            </a:r>
            <a:r>
              <a:rPr lang="en-US" altLang="zh-TW" sz="3200" b="0" dirty="0"/>
              <a:t>DNS</a:t>
            </a:r>
            <a:r>
              <a:rPr lang="zh-TW" altLang="en-US" sz="3200" b="0" dirty="0"/>
              <a:t>名稱伺服器查詢「</a:t>
            </a:r>
            <a:r>
              <a:rPr lang="en-US" altLang="zh-TW" sz="3200" b="0" dirty="0" err="1"/>
              <a:t>google.com</a:t>
            </a:r>
            <a:r>
              <a:rPr lang="zh-TW" altLang="en-US" sz="3200" b="0" dirty="0"/>
              <a:t>」所回傳的結果</a:t>
            </a:r>
            <a:endParaRPr lang="zh-TW" altLang="en-US" sz="32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3875"/>
            <a:ext cx="7050498" cy="328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50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標題 1"/>
          <p:cNvSpPr>
            <a:spLocks noGrp="1"/>
          </p:cNvSpPr>
          <p:nvPr>
            <p:ph type="title"/>
          </p:nvPr>
        </p:nvSpPr>
        <p:spPr>
          <a:xfrm>
            <a:off x="468313" y="710825"/>
            <a:ext cx="8229600" cy="1143000"/>
          </a:xfrm>
        </p:spPr>
        <p:txBody>
          <a:bodyPr/>
          <a:lstStyle/>
          <a:p>
            <a:r>
              <a:rPr lang="en-US" altLang="zh-TW" sz="3600" b="1" dirty="0" smtClean="0"/>
              <a:t>6-6 </a:t>
            </a:r>
            <a:r>
              <a:rPr lang="zh-TW" altLang="en-US" sz="3600" b="1" dirty="0" smtClean="0"/>
              <a:t>網際網路的基本設定和除錯方式</a:t>
            </a:r>
            <a:endParaRPr lang="zh-TW" altLang="en-US" sz="3600" dirty="0" smtClean="0"/>
          </a:p>
        </p:txBody>
      </p:sp>
      <p:sp>
        <p:nvSpPr>
          <p:cNvPr id="145411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r>
              <a:rPr lang="zh-TW" altLang="en-US" smtClean="0"/>
              <a:t>一個主機要連上網際網路，其基本的必要設定包括：</a:t>
            </a:r>
          </a:p>
          <a:p>
            <a:pPr lvl="1"/>
            <a:r>
              <a:rPr lang="en-US" altLang="zh-TW" smtClean="0"/>
              <a:t>IP</a:t>
            </a:r>
            <a:r>
              <a:rPr lang="zh-TW" altLang="en-US" smtClean="0"/>
              <a:t>位址（</a:t>
            </a:r>
            <a:r>
              <a:rPr lang="en-US" altLang="zh-TW" smtClean="0"/>
              <a:t>IP address</a:t>
            </a:r>
            <a:r>
              <a:rPr lang="zh-TW" altLang="en-US" smtClean="0"/>
              <a:t>）</a:t>
            </a:r>
          </a:p>
          <a:p>
            <a:pPr lvl="1"/>
            <a:r>
              <a:rPr lang="zh-TW" altLang="en-US" smtClean="0"/>
              <a:t>網路遮罩（</a:t>
            </a:r>
            <a:r>
              <a:rPr lang="en-US" altLang="zh-TW" smtClean="0"/>
              <a:t>netmask</a:t>
            </a:r>
            <a:r>
              <a:rPr lang="zh-TW" altLang="en-US" smtClean="0"/>
              <a:t>）</a:t>
            </a:r>
          </a:p>
          <a:p>
            <a:pPr lvl="1"/>
            <a:r>
              <a:rPr lang="zh-TW" altLang="en-US" smtClean="0"/>
              <a:t>預設閘道器（</a:t>
            </a:r>
            <a:r>
              <a:rPr lang="en-US" altLang="zh-TW" smtClean="0"/>
              <a:t>default gateway</a:t>
            </a:r>
            <a:r>
              <a:rPr lang="zh-TW" altLang="en-US" smtClean="0"/>
              <a:t>）或是預設路由器（</a:t>
            </a:r>
            <a:r>
              <a:rPr lang="en-US" altLang="zh-TW" smtClean="0"/>
              <a:t>default router</a:t>
            </a:r>
            <a:r>
              <a:rPr lang="zh-TW" altLang="en-US" smtClean="0"/>
              <a:t>）</a:t>
            </a:r>
          </a:p>
          <a:p>
            <a:pPr lvl="1"/>
            <a:r>
              <a:rPr lang="zh-TW" altLang="en-US" smtClean="0"/>
              <a:t>名稱伺服器（</a:t>
            </a:r>
            <a:r>
              <a:rPr lang="en-US" altLang="zh-TW" smtClean="0"/>
              <a:t>DNS server</a:t>
            </a:r>
            <a:r>
              <a:rPr lang="zh-TW" altLang="en-US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767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>
          <a:xfrm>
            <a:off x="468313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4000" dirty="0" smtClean="0"/>
              <a:t>6-6 </a:t>
            </a:r>
            <a:r>
              <a:rPr lang="zh-TW" altLang="en-US" sz="4000" dirty="0" smtClean="0"/>
              <a:t>網際網路的基本設定和除錯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可以手動設定，也可以自動取得</a:t>
            </a:r>
            <a:r>
              <a:rPr lang="en-US" altLang="zh-TW" smtClean="0"/>
              <a:t> – </a:t>
            </a:r>
            <a:r>
              <a:rPr lang="zh-TW" altLang="en-US" smtClean="0"/>
              <a:t>要看網路環境而定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自動取得通常使用</a:t>
            </a:r>
            <a:r>
              <a:rPr lang="en-US" altLang="zh-TW" smtClean="0"/>
              <a:t>DHCP</a:t>
            </a:r>
            <a:r>
              <a:rPr lang="zh-TW" altLang="en-US" smtClean="0"/>
              <a:t>協定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同一個網路下，每個主機都要使用不同的</a:t>
            </a:r>
            <a:r>
              <a:rPr lang="en-US" altLang="zh-TW" smtClean="0"/>
              <a:t>IP</a:t>
            </a:r>
            <a:r>
              <a:rPr lang="zh-TW" altLang="en-US" smtClean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9086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不同系統的設定界面</a:t>
            </a:r>
            <a:r>
              <a:rPr lang="en-US" altLang="zh-TW" sz="4000" smtClean="0"/>
              <a:t> – Windows </a:t>
            </a:r>
          </a:p>
        </p:txBody>
      </p:sp>
      <p:pic>
        <p:nvPicPr>
          <p:cNvPr id="147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17663"/>
            <a:ext cx="4748212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不同系統的設定界面</a:t>
            </a:r>
            <a:r>
              <a:rPr lang="en-US" altLang="zh-TW" sz="4000" smtClean="0"/>
              <a:t> – Mac OS X</a:t>
            </a:r>
          </a:p>
        </p:txBody>
      </p:sp>
      <p:pic>
        <p:nvPicPr>
          <p:cNvPr id="1484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628775"/>
            <a:ext cx="5212125" cy="451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1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使用「</a:t>
            </a:r>
            <a:r>
              <a:rPr lang="en-US" altLang="zh-TW" sz="4000" smtClean="0"/>
              <a:t>ipconfig /all</a:t>
            </a:r>
            <a:r>
              <a:rPr lang="zh-TW" altLang="en-US" sz="4000" smtClean="0"/>
              <a:t>」檢查</a:t>
            </a:r>
            <a:r>
              <a:rPr lang="en-US" altLang="zh-TW" sz="4000" smtClean="0"/>
              <a:t>IP</a:t>
            </a:r>
            <a:r>
              <a:rPr lang="zh-TW" altLang="en-US" sz="4000" smtClean="0"/>
              <a:t>設定</a:t>
            </a:r>
          </a:p>
        </p:txBody>
      </p:sp>
      <p:pic>
        <p:nvPicPr>
          <p:cNvPr id="14950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33551"/>
            <a:ext cx="5850377" cy="445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7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使用「</a:t>
            </a:r>
            <a:r>
              <a:rPr lang="en-US" altLang="zh-TW" smtClean="0"/>
              <a:t>netstat -rn</a:t>
            </a:r>
            <a:r>
              <a:rPr lang="zh-TW" altLang="en-US" smtClean="0"/>
              <a:t>」檢查路由</a:t>
            </a:r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64185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網路目的地為</a:t>
            </a:r>
            <a:r>
              <a:rPr lang="en-US" altLang="zh-TW" smtClean="0"/>
              <a:t> 0.0.0.0 </a:t>
            </a:r>
            <a:r>
              <a:rPr lang="zh-TW" altLang="en-US" smtClean="0"/>
              <a:t>的為預設路由器</a:t>
            </a:r>
          </a:p>
        </p:txBody>
      </p:sp>
      <p:pic>
        <p:nvPicPr>
          <p:cNvPr id="1505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111376"/>
            <a:ext cx="5172977" cy="401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1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使用「</a:t>
            </a:r>
            <a:r>
              <a:rPr lang="en-US" altLang="zh-TW" sz="4000" smtClean="0"/>
              <a:t>ping</a:t>
            </a:r>
            <a:r>
              <a:rPr lang="zh-TW" altLang="en-US" sz="4000" smtClean="0"/>
              <a:t>」指令來檢查連線情況</a:t>
            </a:r>
          </a:p>
        </p:txBody>
      </p:sp>
      <p:sp>
        <p:nvSpPr>
          <p:cNvPr id="15155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注意：</a:t>
            </a:r>
            <a:r>
              <a:rPr lang="en-US" altLang="zh-TW" smtClean="0"/>
              <a:t>ping</a:t>
            </a:r>
            <a:r>
              <a:rPr lang="zh-TW" altLang="en-US" smtClean="0"/>
              <a:t>沒有回應不代表網路不通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成功的情況</a:t>
            </a:r>
          </a:p>
        </p:txBody>
      </p:sp>
      <p:pic>
        <p:nvPicPr>
          <p:cNvPr id="1515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852738"/>
            <a:ext cx="5525895" cy="337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「</a:t>
            </a:r>
            <a:r>
              <a:rPr lang="en-US" altLang="zh-TW" smtClean="0"/>
              <a:t>ping</a:t>
            </a:r>
            <a:r>
              <a:rPr lang="zh-TW" altLang="en-US" smtClean="0"/>
              <a:t>」失敗的情況</a:t>
            </a:r>
          </a:p>
        </p:txBody>
      </p:sp>
      <p:sp>
        <p:nvSpPr>
          <p:cNvPr id="152579" name="Content Placeholder 3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主機連不上，或是連線逾時</a:t>
            </a:r>
          </a:p>
        </p:txBody>
      </p:sp>
      <p:pic>
        <p:nvPicPr>
          <p:cNvPr id="15258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618911"/>
            <a:ext cx="4591944" cy="25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85" y="4060361"/>
            <a:ext cx="4599610" cy="249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76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使用「</a:t>
            </a:r>
            <a:r>
              <a:rPr lang="en-US" altLang="zh-TW" smtClean="0"/>
              <a:t>arp -a</a:t>
            </a:r>
            <a:r>
              <a:rPr lang="zh-TW" altLang="en-US" smtClean="0"/>
              <a:t>」指令檢查第二層</a:t>
            </a:r>
          </a:p>
        </p:txBody>
      </p:sp>
      <p:sp>
        <p:nvSpPr>
          <p:cNvPr id="15360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使用</a:t>
            </a:r>
            <a:r>
              <a:rPr lang="en-US" altLang="zh-TW" dirty="0" smtClean="0"/>
              <a:t>Ethernet</a:t>
            </a:r>
            <a:r>
              <a:rPr lang="zh-TW" altLang="en-US" dirty="0" smtClean="0"/>
              <a:t>或無線網路時，可用「</a:t>
            </a:r>
            <a:r>
              <a:rPr lang="en-US" altLang="zh-TW" dirty="0" err="1" smtClean="0"/>
              <a:t>arp</a:t>
            </a:r>
            <a:r>
              <a:rPr lang="en-US" altLang="zh-TW" dirty="0" smtClean="0"/>
              <a:t> -a</a:t>
            </a:r>
            <a:r>
              <a:rPr lang="zh-TW" altLang="en-US" dirty="0" smtClean="0"/>
              <a:t>」指定查詢鄰近主機的網路界面實體位址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連線狀態有誤時，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相關紀錄會查詢不到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通常可以配合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「</a:t>
            </a:r>
            <a:r>
              <a:rPr lang="en-US" altLang="zh-TW" dirty="0" smtClean="0"/>
              <a:t>ping</a:t>
            </a:r>
            <a:r>
              <a:rPr lang="zh-TW" altLang="en-US" dirty="0" smtClean="0"/>
              <a:t>」指令：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先</a:t>
            </a:r>
            <a:r>
              <a:rPr lang="en-US" altLang="zh-TW" dirty="0" smtClean="0"/>
              <a:t>ping</a:t>
            </a:r>
            <a:r>
              <a:rPr lang="zh-TW" altLang="en-US" dirty="0" smtClean="0"/>
              <a:t>預設閘道，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然後馬上用</a:t>
            </a:r>
            <a:r>
              <a:rPr lang="en-US" altLang="zh-TW" dirty="0" err="1" smtClean="0"/>
              <a:t>arp</a:t>
            </a:r>
            <a:r>
              <a:rPr lang="zh-TW" altLang="en-US" dirty="0" smtClean="0"/>
              <a:t>查詢</a:t>
            </a:r>
            <a:endParaRPr lang="en-US" altLang="zh-TW" dirty="0" smtClean="0"/>
          </a:p>
        </p:txBody>
      </p:sp>
      <p:pic>
        <p:nvPicPr>
          <p:cNvPr id="1536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6" y="3027353"/>
            <a:ext cx="4500500" cy="319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70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封包交換</a:t>
            </a:r>
            <a:r>
              <a:rPr lang="en-US" altLang="zh-TW" smtClean="0"/>
              <a:t> – Packet Switching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網際網路使用封包交換技術傳輸資料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TW" smtClean="0"/>
              <a:t>1961</a:t>
            </a:r>
            <a:r>
              <a:rPr lang="zh-TW" altLang="en-US" smtClean="0"/>
              <a:t>年由學者</a:t>
            </a:r>
            <a:r>
              <a:rPr lang="en-US" altLang="zh-TW" smtClean="0"/>
              <a:t>Leonard Kleinrock</a:t>
            </a:r>
            <a:r>
              <a:rPr lang="zh-TW" altLang="en-US" smtClean="0"/>
              <a:t>所提出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所有的資料均切割包裝為「封包」後，再進行傳輸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封包大小有其限制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以</a:t>
            </a:r>
            <a:r>
              <a:rPr lang="en-US" altLang="zh-TW" smtClean="0"/>
              <a:t>Ethernet</a:t>
            </a:r>
            <a:r>
              <a:rPr lang="zh-TW" altLang="en-US" smtClean="0"/>
              <a:t>為例，其上限為</a:t>
            </a:r>
            <a:r>
              <a:rPr lang="en-US" altLang="zh-TW" smtClean="0"/>
              <a:t>1500</a:t>
            </a:r>
            <a:r>
              <a:rPr lang="zh-TW" altLang="en-US" smtClean="0"/>
              <a:t>位元組</a:t>
            </a:r>
            <a:endParaRPr lang="en-US" altLang="ja-JP" smtClean="0"/>
          </a:p>
          <a:p>
            <a:pPr eaLnBrk="1" hangingPunct="1">
              <a:buFont typeface="Wingdings" pitchFamily="2" charset="2"/>
              <a:buChar char="n"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8951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</a:t>
            </a:r>
            <a:r>
              <a:rPr lang="en-US" altLang="zh-TW" smtClean="0"/>
              <a:t>nslookup</a:t>
            </a:r>
            <a:r>
              <a:rPr lang="zh-TW" altLang="en-US" smtClean="0"/>
              <a:t>指令，檢查</a:t>
            </a:r>
            <a:r>
              <a:rPr lang="en-US" altLang="zh-TW" smtClean="0"/>
              <a:t>DNS</a:t>
            </a:r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若</a:t>
            </a:r>
            <a:r>
              <a:rPr lang="en-US" altLang="zh-TW" dirty="0" smtClean="0"/>
              <a:t>DNS</a:t>
            </a:r>
            <a:r>
              <a:rPr lang="zh-TW" altLang="en-US" dirty="0" smtClean="0"/>
              <a:t>服務不正常，也會無法正常存取網路服務</a:t>
            </a:r>
            <a:endParaRPr lang="en-US" altLang="zh-TW" dirty="0" smtClean="0"/>
          </a:p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「要求逾時」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表示</a:t>
            </a:r>
            <a:r>
              <a:rPr lang="en-US" altLang="zh-TW" dirty="0" smtClean="0"/>
              <a:t>DNS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可能有問題</a:t>
            </a:r>
            <a:endParaRPr lang="en-US" altLang="zh-TW" dirty="0" smtClean="0"/>
          </a:p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「找不到」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可能是近端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網路沒問題，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但對外可能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有問題</a:t>
            </a:r>
          </a:p>
        </p:txBody>
      </p:sp>
      <p:pic>
        <p:nvPicPr>
          <p:cNvPr id="15462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2679701"/>
            <a:ext cx="4764037" cy="343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封包交換</a:t>
            </a:r>
            <a:r>
              <a:rPr lang="en-US" altLang="zh-TW" smtClean="0"/>
              <a:t> – Packet Switching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資料傳送時，需要先切割為小片段的封包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接收端收到資料後，再將小片段的封包組合起來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每個封包由發送端傳送到接收端，其傳輸過程所經過的網路路徑可能會有所不同</a:t>
            </a:r>
            <a:endParaRPr lang="en-US" altLang="zh-TW" smtClean="0"/>
          </a:p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和傳統的線路交換比較起來，封包交換可以充份利用網路資源，減少資源浪費，執行效率更佳</a:t>
            </a:r>
            <a:endParaRPr lang="en-US" altLang="zh-TW" smtClean="0"/>
          </a:p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但缺點是，因為資源是共享的，所以網路的品質較難掌握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6122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封包交換</a:t>
            </a:r>
            <a:r>
              <a:rPr lang="en-US" altLang="zh-TW" smtClean="0"/>
              <a:t> – Packet Switching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1692250"/>
            <a:ext cx="6840760" cy="439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0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網際網路的歷史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" b="45527"/>
          <a:stretch/>
        </p:blipFill>
        <p:spPr>
          <a:xfrm>
            <a:off x="939800" y="1493786"/>
            <a:ext cx="7286625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網際網路的歷史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939981" y="1763815"/>
            <a:ext cx="7286625" cy="4213762"/>
            <a:chOff x="939981" y="1903416"/>
            <a:chExt cx="7286625" cy="421376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t="54472"/>
            <a:stretch/>
          </p:blipFill>
          <p:spPr>
            <a:xfrm>
              <a:off x="939981" y="2270718"/>
              <a:ext cx="7286625" cy="384646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/>
            <a:srcRect t="1" b="95570"/>
            <a:stretch/>
          </p:blipFill>
          <p:spPr>
            <a:xfrm>
              <a:off x="939981" y="1903416"/>
              <a:ext cx="7286625" cy="374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2255</Words>
  <Application>Microsoft Office PowerPoint</Application>
  <PresentationFormat>如螢幕大小 (4:3)</PresentationFormat>
  <Paragraphs>142</Paragraphs>
  <Slides>50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1" baseType="lpstr">
      <vt:lpstr>Office 佈景主題</vt:lpstr>
      <vt:lpstr>網際網路</vt:lpstr>
      <vt:lpstr>6-1 網際網路</vt:lpstr>
      <vt:lpstr>網際網路(Internet)示意圖 </vt:lpstr>
      <vt:lpstr>上網</vt:lpstr>
      <vt:lpstr>封包交換 – Packet Switching</vt:lpstr>
      <vt:lpstr>封包交換 – Packet Switching</vt:lpstr>
      <vt:lpstr>封包交換 – Packet Switching</vt:lpstr>
      <vt:lpstr>網際網路的歷史</vt:lpstr>
      <vt:lpstr>網際網路的歷史(續)</vt:lpstr>
      <vt:lpstr>網際網路的歷史(續)</vt:lpstr>
      <vt:lpstr>網際網路的歷史(續)</vt:lpstr>
      <vt:lpstr>6-2 資料連結層</vt:lpstr>
      <vt:lpstr>6-2 資料連結層</vt:lpstr>
      <vt:lpstr>6-2 資料連結層</vt:lpstr>
      <vt:lpstr>6-2 資料連結層</vt:lpstr>
      <vt:lpstr>6-3 網路層</vt:lpstr>
      <vt:lpstr>網路位址</vt:lpstr>
      <vt:lpstr>傳統IP分段表示</vt:lpstr>
      <vt:lpstr>私有IP位址列表</vt:lpstr>
      <vt:lpstr>資料切割（fragmentation） 與組裝（defragmentation）</vt:lpstr>
      <vt:lpstr>資料切割成封包，每一個封包加上標頭後才進行傳送。接收方收到後再反向處理：移除標頭並進行重組</vt:lpstr>
      <vt:lpstr>網路路由（routing）</vt:lpstr>
      <vt:lpstr>資料從傳送端送出後，經過數個路由器，最後抵達接收端</vt:lpstr>
      <vt:lpstr>CAIDA機構於2013 年量測的IPv4 和IPv6 骨幹網路連接情況</vt:lpstr>
      <vt:lpstr>在Linux 系統上使用traceroute 指令查詢封包傳送路徑上的路由器位址。其中出現「*」號的，表示路由器探測逾時，或是路由器不允許/ 不支援探測。</vt:lpstr>
      <vt:lpstr>6-4 傳輸層</vt:lpstr>
      <vt:lpstr>6-4 傳輸層</vt:lpstr>
      <vt:lpstr>多工（multiplexing）</vt:lpstr>
      <vt:lpstr>常用的服務及伺服器連接埠編號對照表</vt:lpstr>
      <vt:lpstr>在Windows 用戶端下使用「netstat -na」指令查看主機上相關連線</vt:lpstr>
      <vt:lpstr>連接導向與無連接導向</vt:lpstr>
      <vt:lpstr>可靠傳輸（reliability）</vt:lpstr>
      <vt:lpstr>當發現內容有誤時</vt:lpstr>
      <vt:lpstr>流量控制（flow control）</vt:lpstr>
      <vt:lpstr>流量控制之緩衝區示意圖</vt:lpstr>
      <vt:lpstr>壅塞控制（congestion control）</vt:lpstr>
      <vt:lpstr>6-5 應用層</vt:lpstr>
      <vt:lpstr>使用Mozilla Thunderbird 寄信的操作介面</vt:lpstr>
      <vt:lpstr>一個使用SMTP寄送Email 的範例</vt:lpstr>
      <vt:lpstr>使用「nslookup」指令透過DNS名稱伺服器查詢「google.com」所回傳的結果</vt:lpstr>
      <vt:lpstr>6-6 網際網路的基本設定和除錯方式</vt:lpstr>
      <vt:lpstr>6-6 網際網路的基本設定和除錯</vt:lpstr>
      <vt:lpstr>不同系統的設定界面 – Windows </vt:lpstr>
      <vt:lpstr>不同系統的設定界面 – Mac OS X</vt:lpstr>
      <vt:lpstr>使用「ipconfig /all」檢查IP設定</vt:lpstr>
      <vt:lpstr>使用「netstat -rn」檢查路由</vt:lpstr>
      <vt:lpstr>使用「ping」指令來檢查連線情況</vt:lpstr>
      <vt:lpstr>「ping」失敗的情況</vt:lpstr>
      <vt:lpstr>使用「arp -a」指令檢查第二層</vt:lpstr>
      <vt:lpstr>使用nslookup指令，檢查DNS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129</cp:revision>
  <dcterms:created xsi:type="dcterms:W3CDTF">2015-04-21T01:58:17Z</dcterms:created>
  <dcterms:modified xsi:type="dcterms:W3CDTF">2022-04-07T10:16:59Z</dcterms:modified>
</cp:coreProperties>
</file>